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4" r:id="rId17"/>
    <p:sldId id="275" r:id="rId18"/>
    <p:sldId id="276" r:id="rId19"/>
    <p:sldId id="277" r:id="rId20"/>
  </p:sldIdLst>
  <p:sldSz cx="18288000" cy="10287000"/>
  <p:notesSz cx="6858000" cy="9144000"/>
  <p:embeddedFontLst>
    <p:embeddedFont>
      <p:font typeface="Arimo" panose="020B0604020202020204" charset="0"/>
      <p:regular r:id="rId22"/>
      <p:bold r:id="rId23"/>
      <p:italic r:id="rId24"/>
      <p:boldItalic r:id="rId25"/>
    </p:embeddedFont>
    <p:embeddedFont>
      <p:font typeface="Calibri" panose="020F0502020204030204" pitchFamily="34" charset="0"/>
      <p:regular r:id="rId26"/>
      <p:bold r:id="rId27"/>
      <p:italic r:id="rId28"/>
      <p:boldItalic r:id="rId29"/>
    </p:embeddedFont>
    <p:embeddedFont>
      <p:font typeface="Roboto Condensed SemiBold"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7" roundtripDataSignature="AMtx7mjtER1CgSQJcrGEymeMwb3iHMSrr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5" d="100"/>
          <a:sy n="45" d="100"/>
        </p:scale>
        <p:origin x="816"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viewProps" Target="viewProps.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62002f50e1_6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62002f50e1_6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62002f50e1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62002f50e1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3" name="Google Shape;203;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262002f50e1_4_3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262002f50e1_4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62002f50e1_7_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62002f50e1_7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62002f50e1_7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62002f50e1_7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62002f50e1_7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62002f50e1_7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0" name="Google Shape;26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0" name="Google Shape;27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0" name="Google Shape;280;p1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sz="1200"/>
          </a:p>
        </p:txBody>
      </p:sp>
      <p:sp>
        <p:nvSpPr>
          <p:cNvPr id="115" name="Google Shape;115;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62002f50e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62002f50e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62002f50e1_4_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62002f50e1_4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1" name="Google Shape;16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62002f50e1_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62002f50e1_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1" name="Google Shape;18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5"/>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6"/>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18" name="Google Shape;18;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4" name="Google Shape;24;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8"/>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8"/>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0" name="Google Shape;30;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9"/>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6" name="Google Shape;36;p19"/>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7" name="Google Shape;37;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0"/>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3" name="Google Shape;43;p20"/>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4" name="Google Shape;44;p20"/>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20"/>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22"/>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57" name="Google Shape;57;p22"/>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58" name="Google Shape;58;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3"/>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a:spLocks noGrp="1"/>
          </p:cNvSpPr>
          <p:nvPr>
            <p:ph type="pic" idx="2"/>
          </p:nvPr>
        </p:nvSpPr>
        <p:spPr>
          <a:xfrm>
            <a:off x="1792288" y="612775"/>
            <a:ext cx="5486400" cy="4114800"/>
          </a:xfrm>
          <a:prstGeom prst="rect">
            <a:avLst/>
          </a:prstGeom>
          <a:noFill/>
          <a:ln>
            <a:noFill/>
          </a:ln>
        </p:spPr>
      </p:sp>
      <p:sp>
        <p:nvSpPr>
          <p:cNvPr id="64" name="Google Shape;64;p23"/>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5" name="Google Shape;65;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openxmlformats.org/officeDocument/2006/relationships/hyperlink" Target="https://ieeexplore.ieee.org/stamp/stamp.jsp?tp=&amp;arnumber=6108547" TargetMode="External"/><Relationship Id="rId3" Type="http://schemas.openxmlformats.org/officeDocument/2006/relationships/hyperlink" Target="https://ieeexplore.ieee.org/stamp/stamp.jsp?tp=&amp;arnumber=8865754" TargetMode="External"/><Relationship Id="rId7" Type="http://schemas.openxmlformats.org/officeDocument/2006/relationships/hyperlink" Target="https://www.sciencedirect.com/science/article/pii/S0141029604003396?via%3Dihub"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hyperlink" Target="https://doi.org/10.1145/3610419.3610463" TargetMode="External"/><Relationship Id="rId5" Type="http://schemas.openxmlformats.org/officeDocument/2006/relationships/hyperlink" Target="https://doi.org/10.1007/s10846-021-01527-7" TargetMode="External"/><Relationship Id="rId4" Type="http://schemas.openxmlformats.org/officeDocument/2006/relationships/hyperlink" Target="https://ieeexplore.ieee.org/stamp/stamp.jsp?tp=&amp;arnumber=8812437" TargetMode="External"/><Relationship Id="rId9" Type="http://schemas.openxmlformats.org/officeDocument/2006/relationships/hyperlink" Target="https://andrew.gibiansky.com/blog/physics/quadcopter-dynamics/"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grpSp>
        <p:nvGrpSpPr>
          <p:cNvPr id="84" name="Google Shape;84;p1"/>
          <p:cNvGrpSpPr/>
          <p:nvPr/>
        </p:nvGrpSpPr>
        <p:grpSpPr>
          <a:xfrm>
            <a:off x="158475" y="5655200"/>
            <a:ext cx="14366886" cy="2625994"/>
            <a:chOff x="0" y="-38100"/>
            <a:chExt cx="574200" cy="850800"/>
          </a:xfrm>
        </p:grpSpPr>
        <p:sp>
          <p:nvSpPr>
            <p:cNvPr id="85" name="Google Shape;85;p1"/>
            <p:cNvSpPr/>
            <p:nvPr/>
          </p:nvSpPr>
          <p:spPr>
            <a:xfrm>
              <a:off x="0" y="0"/>
              <a:ext cx="496919" cy="411880"/>
            </a:xfrm>
            <a:custGeom>
              <a:avLst/>
              <a:gdLst/>
              <a:ahLst/>
              <a:cxnLst/>
              <a:rect l="l" t="t" r="r" b="b"/>
              <a:pathLst>
                <a:path w="496919" h="411880" extrusionOk="0">
                  <a:moveTo>
                    <a:pt x="0" y="0"/>
                  </a:moveTo>
                  <a:lnTo>
                    <a:pt x="496919" y="0"/>
                  </a:lnTo>
                  <a:lnTo>
                    <a:pt x="496919" y="411880"/>
                  </a:lnTo>
                  <a:lnTo>
                    <a:pt x="0" y="411880"/>
                  </a:lnTo>
                  <a:close/>
                </a:path>
              </a:pathLst>
            </a:custGeom>
            <a:solidFill>
              <a:srgbClr val="FACE2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86" name="Google Shape;86;p1"/>
            <p:cNvSpPr txBox="1"/>
            <p:nvPr/>
          </p:nvSpPr>
          <p:spPr>
            <a:xfrm>
              <a:off x="0" y="-38100"/>
              <a:ext cx="5742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7" name="Google Shape;87;p1"/>
          <p:cNvSpPr txBox="1"/>
          <p:nvPr/>
        </p:nvSpPr>
        <p:spPr>
          <a:xfrm>
            <a:off x="1430100" y="4835100"/>
            <a:ext cx="6283800" cy="896700"/>
          </a:xfrm>
          <a:prstGeom prst="rect">
            <a:avLst/>
          </a:prstGeom>
          <a:noFill/>
          <a:ln>
            <a:noFill/>
          </a:ln>
        </p:spPr>
        <p:txBody>
          <a:bodyPr spcFirstLastPara="1" wrap="square" lIns="0" tIns="0" rIns="0" bIns="0" anchor="t" anchorCtr="0">
            <a:spAutoFit/>
          </a:bodyPr>
          <a:lstStyle/>
          <a:p>
            <a:pPr marL="0" marR="0" lvl="0" indent="0" algn="l" rtl="0">
              <a:lnSpc>
                <a:spcPct val="115001"/>
              </a:lnSpc>
              <a:spcBef>
                <a:spcPts val="0"/>
              </a:spcBef>
              <a:spcAft>
                <a:spcPts val="0"/>
              </a:spcAft>
              <a:buClr>
                <a:srgbClr val="000000"/>
              </a:buClr>
              <a:buSzPts val="5825"/>
              <a:buFont typeface="Arial"/>
              <a:buNone/>
            </a:pPr>
            <a:r>
              <a:rPr lang="en-US" sz="5825" b="1" i="0" u="none" strike="noStrike" cap="none">
                <a:solidFill>
                  <a:srgbClr val="000000"/>
                </a:solidFill>
                <a:latin typeface="Arimo"/>
                <a:ea typeface="Arimo"/>
                <a:cs typeface="Arimo"/>
                <a:sym typeface="Arimo"/>
              </a:rPr>
              <a:t>BTP </a:t>
            </a:r>
            <a:r>
              <a:rPr lang="en-US" sz="5825" b="1">
                <a:latin typeface="Arimo"/>
                <a:ea typeface="Arimo"/>
                <a:cs typeface="Arimo"/>
                <a:sym typeface="Arimo"/>
              </a:rPr>
              <a:t>- </a:t>
            </a:r>
            <a:r>
              <a:rPr lang="en-US" sz="5825" b="1" i="0" u="none" strike="noStrike" cap="none">
                <a:solidFill>
                  <a:srgbClr val="000000"/>
                </a:solidFill>
                <a:latin typeface="Arimo"/>
                <a:ea typeface="Arimo"/>
                <a:cs typeface="Arimo"/>
                <a:sym typeface="Arimo"/>
              </a:rPr>
              <a:t>Evaluation</a:t>
            </a:r>
            <a:endParaRPr sz="100" b="0" i="0" u="none" strike="noStrike" cap="none">
              <a:solidFill>
                <a:srgbClr val="000000"/>
              </a:solidFill>
              <a:latin typeface="Arial"/>
              <a:ea typeface="Arial"/>
              <a:cs typeface="Arial"/>
              <a:sym typeface="Arial"/>
            </a:endParaRPr>
          </a:p>
        </p:txBody>
      </p:sp>
      <p:sp>
        <p:nvSpPr>
          <p:cNvPr id="88" name="Google Shape;88;p1"/>
          <p:cNvSpPr txBox="1"/>
          <p:nvPr/>
        </p:nvSpPr>
        <p:spPr>
          <a:xfrm>
            <a:off x="800938" y="7517046"/>
            <a:ext cx="5934300" cy="2145600"/>
          </a:xfrm>
          <a:prstGeom prst="rect">
            <a:avLst/>
          </a:prstGeom>
          <a:noFill/>
          <a:ln>
            <a:noFill/>
          </a:ln>
        </p:spPr>
        <p:txBody>
          <a:bodyPr spcFirstLastPara="1" wrap="square" lIns="0" tIns="0" rIns="0" bIns="0" anchor="t" anchorCtr="0">
            <a:spAutoFit/>
          </a:bodyPr>
          <a:lstStyle/>
          <a:p>
            <a:pPr marL="0" marR="0" lvl="0" indent="0" algn="l" rtl="0">
              <a:lnSpc>
                <a:spcPct val="140033"/>
              </a:lnSpc>
              <a:spcBef>
                <a:spcPts val="0"/>
              </a:spcBef>
              <a:spcAft>
                <a:spcPts val="0"/>
              </a:spcAft>
              <a:buClr>
                <a:srgbClr val="000000"/>
              </a:buClr>
              <a:buSzPts val="2985"/>
              <a:buFont typeface="Arial"/>
              <a:buNone/>
            </a:pPr>
            <a:r>
              <a:rPr lang="en-US" sz="2985" b="1" i="0" u="none" strike="noStrike" cap="none">
                <a:solidFill>
                  <a:srgbClr val="000000"/>
                </a:solidFill>
                <a:latin typeface="Arimo"/>
                <a:ea typeface="Arimo"/>
                <a:cs typeface="Arimo"/>
                <a:sym typeface="Arimo"/>
              </a:rPr>
              <a:t>By:-</a:t>
            </a:r>
            <a:br>
              <a:rPr lang="en-US" sz="2985" b="1" i="0" u="none" strike="noStrike" cap="none">
                <a:solidFill>
                  <a:srgbClr val="000000"/>
                </a:solidFill>
                <a:latin typeface="Arimo"/>
                <a:ea typeface="Arimo"/>
                <a:cs typeface="Arimo"/>
                <a:sym typeface="Arimo"/>
              </a:rPr>
            </a:br>
            <a:r>
              <a:rPr lang="en-US" sz="2985" b="1" i="0" u="none" strike="noStrike" cap="none">
                <a:solidFill>
                  <a:srgbClr val="000000"/>
                </a:solidFill>
                <a:latin typeface="Arimo"/>
                <a:ea typeface="Arimo"/>
                <a:cs typeface="Arimo"/>
                <a:sym typeface="Arimo"/>
              </a:rPr>
              <a:t>Nilesh(B20ME050)</a:t>
            </a:r>
            <a:endParaRPr sz="2985" b="1" i="0" u="none" strike="noStrike" cap="none">
              <a:solidFill>
                <a:srgbClr val="000000"/>
              </a:solidFill>
              <a:latin typeface="Arimo"/>
              <a:ea typeface="Arimo"/>
              <a:cs typeface="Arimo"/>
              <a:sym typeface="Arimo"/>
            </a:endParaRPr>
          </a:p>
          <a:p>
            <a:pPr marL="0" marR="0" lvl="0" indent="0" algn="l" rtl="0">
              <a:lnSpc>
                <a:spcPct val="140033"/>
              </a:lnSpc>
              <a:spcBef>
                <a:spcPts val="0"/>
              </a:spcBef>
              <a:spcAft>
                <a:spcPts val="0"/>
              </a:spcAft>
              <a:buClr>
                <a:srgbClr val="000000"/>
              </a:buClr>
              <a:buSzPts val="2985"/>
              <a:buFont typeface="Arial"/>
              <a:buNone/>
            </a:pPr>
            <a:r>
              <a:rPr lang="en-US" sz="2985" b="1" i="0" u="none" strike="noStrike" cap="none">
                <a:solidFill>
                  <a:srgbClr val="000000"/>
                </a:solidFill>
                <a:latin typeface="Arimo"/>
                <a:ea typeface="Arimo"/>
                <a:cs typeface="Arimo"/>
                <a:sym typeface="Arimo"/>
              </a:rPr>
              <a:t>Abhishek Kumar(B20ME003)</a:t>
            </a:r>
            <a:br>
              <a:rPr lang="en-US" sz="2985" b="1" i="0" u="none" strike="noStrike" cap="none">
                <a:solidFill>
                  <a:srgbClr val="000000"/>
                </a:solidFill>
                <a:latin typeface="Arimo"/>
                <a:ea typeface="Arimo"/>
                <a:cs typeface="Arimo"/>
                <a:sym typeface="Arimo"/>
              </a:rPr>
            </a:br>
            <a:endParaRPr sz="1400" b="0" i="0" u="none" strike="noStrike" cap="none">
              <a:solidFill>
                <a:srgbClr val="000000"/>
              </a:solidFill>
              <a:latin typeface="Arial"/>
              <a:ea typeface="Arial"/>
              <a:cs typeface="Arial"/>
              <a:sym typeface="Arial"/>
            </a:endParaRPr>
          </a:p>
        </p:txBody>
      </p:sp>
      <p:pic>
        <p:nvPicPr>
          <p:cNvPr id="89" name="Google Shape;89;p1"/>
          <p:cNvPicPr preferRelativeResize="0"/>
          <p:nvPr/>
        </p:nvPicPr>
        <p:blipFill rotWithShape="1">
          <a:blip r:embed="rId3">
            <a:alphaModFix/>
          </a:blip>
          <a:srcRect/>
          <a:stretch/>
        </p:blipFill>
        <p:spPr>
          <a:xfrm>
            <a:off x="14928175" y="226800"/>
            <a:ext cx="2735951" cy="3017349"/>
          </a:xfrm>
          <a:prstGeom prst="rect">
            <a:avLst/>
          </a:prstGeom>
          <a:noFill/>
          <a:ln>
            <a:noFill/>
          </a:ln>
        </p:spPr>
      </p:pic>
      <p:sp>
        <p:nvSpPr>
          <p:cNvPr id="90" name="Google Shape;90;p1"/>
          <p:cNvSpPr txBox="1"/>
          <p:nvPr/>
        </p:nvSpPr>
        <p:spPr>
          <a:xfrm>
            <a:off x="111976" y="5764052"/>
            <a:ext cx="14311426" cy="1231076"/>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6800"/>
              <a:buFont typeface="Arial"/>
              <a:buNone/>
            </a:pPr>
            <a:r>
              <a:rPr lang="en-US" sz="6800" b="1" i="0" u="none" strike="noStrike" cap="none">
                <a:solidFill>
                  <a:schemeClr val="dk1"/>
                </a:solidFill>
                <a:latin typeface="Calibri"/>
                <a:ea typeface="Calibri"/>
                <a:cs typeface="Calibri"/>
                <a:sym typeface="Calibri"/>
              </a:rPr>
              <a:t>Control of an </a:t>
            </a:r>
            <a:r>
              <a:rPr lang="en-US" sz="6800" b="1" i="0" u="none" strike="noStrike" cap="none">
                <a:solidFill>
                  <a:srgbClr val="000000"/>
                </a:solidFill>
                <a:latin typeface="Calibri"/>
                <a:ea typeface="Calibri"/>
                <a:cs typeface="Calibri"/>
                <a:sym typeface="Calibri"/>
              </a:rPr>
              <a:t>Amphibious Drone</a:t>
            </a:r>
            <a:endParaRPr sz="6800" b="1" i="0" u="none" strike="noStrike" cap="none">
              <a:solidFill>
                <a:srgbClr val="000000"/>
              </a:solidFill>
              <a:latin typeface="Calibri"/>
              <a:ea typeface="Calibri"/>
              <a:cs typeface="Calibri"/>
              <a:sym typeface="Calibri"/>
            </a:endParaRPr>
          </a:p>
        </p:txBody>
      </p:sp>
      <p:sp>
        <p:nvSpPr>
          <p:cNvPr id="91" name="Google Shape;91;p1"/>
          <p:cNvSpPr txBox="1"/>
          <p:nvPr/>
        </p:nvSpPr>
        <p:spPr>
          <a:xfrm>
            <a:off x="7118513" y="7517046"/>
            <a:ext cx="5934300" cy="1502400"/>
          </a:xfrm>
          <a:prstGeom prst="rect">
            <a:avLst/>
          </a:prstGeom>
          <a:noFill/>
          <a:ln>
            <a:noFill/>
          </a:ln>
        </p:spPr>
        <p:txBody>
          <a:bodyPr spcFirstLastPara="1" wrap="square" lIns="0" tIns="0" rIns="0" bIns="0" anchor="t" anchorCtr="0">
            <a:spAutoFit/>
          </a:bodyPr>
          <a:lstStyle/>
          <a:p>
            <a:pPr marL="0" marR="0" lvl="0" indent="0" algn="l" rtl="0">
              <a:lnSpc>
                <a:spcPct val="140033"/>
              </a:lnSpc>
              <a:spcBef>
                <a:spcPts val="0"/>
              </a:spcBef>
              <a:spcAft>
                <a:spcPts val="0"/>
              </a:spcAft>
              <a:buClr>
                <a:srgbClr val="000000"/>
              </a:buClr>
              <a:buSzPts val="2985"/>
              <a:buFont typeface="Arial"/>
              <a:buNone/>
            </a:pPr>
            <a:r>
              <a:rPr lang="en-US" sz="2985" b="1">
                <a:latin typeface="Arimo"/>
                <a:ea typeface="Arimo"/>
                <a:cs typeface="Arimo"/>
                <a:sym typeface="Arimo"/>
              </a:rPr>
              <a:t>Supervisor</a:t>
            </a:r>
            <a:r>
              <a:rPr lang="en-US" sz="2985" b="1" i="0" u="none" strike="noStrike" cap="none">
                <a:solidFill>
                  <a:srgbClr val="000000"/>
                </a:solidFill>
                <a:latin typeface="Arimo"/>
                <a:ea typeface="Arimo"/>
                <a:cs typeface="Arimo"/>
                <a:sym typeface="Arimo"/>
              </a:rPr>
              <a:t>:-</a:t>
            </a:r>
            <a:endParaRPr sz="2985" b="1" i="0" u="none" strike="noStrike" cap="none">
              <a:solidFill>
                <a:srgbClr val="000000"/>
              </a:solidFill>
              <a:latin typeface="Arimo"/>
              <a:ea typeface="Arimo"/>
              <a:cs typeface="Arimo"/>
              <a:sym typeface="Arimo"/>
            </a:endParaRPr>
          </a:p>
          <a:p>
            <a:pPr marL="0" marR="0" lvl="0" indent="0" algn="l" rtl="0">
              <a:lnSpc>
                <a:spcPct val="140033"/>
              </a:lnSpc>
              <a:spcBef>
                <a:spcPts val="0"/>
              </a:spcBef>
              <a:spcAft>
                <a:spcPts val="0"/>
              </a:spcAft>
              <a:buClr>
                <a:srgbClr val="000000"/>
              </a:buClr>
              <a:buSzPts val="2985"/>
              <a:buFont typeface="Arial"/>
              <a:buNone/>
            </a:pPr>
            <a:r>
              <a:rPr lang="en-US" sz="2985" b="1" i="0" u="none" strike="noStrike" cap="none">
                <a:solidFill>
                  <a:srgbClr val="000000"/>
                </a:solidFill>
                <a:latin typeface="Arimo"/>
                <a:ea typeface="Arimo"/>
                <a:cs typeface="Arimo"/>
                <a:sym typeface="Arimo"/>
              </a:rPr>
              <a:t>Dr. Jayant Kumar Mohanta</a:t>
            </a:r>
            <a:br>
              <a:rPr lang="en-US" sz="2985" b="1" i="0" u="none" strike="noStrike" cap="none">
                <a:solidFill>
                  <a:srgbClr val="000000"/>
                </a:solidFill>
                <a:latin typeface="Arimo"/>
                <a:ea typeface="Arimo"/>
                <a:cs typeface="Arimo"/>
                <a:sym typeface="Arimo"/>
              </a:rPr>
            </a:br>
            <a:endParaRPr sz="1400" b="0" i="0" u="none" strike="noStrike" cap="none">
              <a:solidFill>
                <a:srgbClr val="000000"/>
              </a:solidFill>
              <a:latin typeface="Arial"/>
              <a:ea typeface="Arial"/>
              <a:cs typeface="Arial"/>
              <a:sym typeface="Arial"/>
            </a:endParaRPr>
          </a:p>
        </p:txBody>
      </p:sp>
      <p:pic>
        <p:nvPicPr>
          <p:cNvPr id="92" name="Google Shape;92;p1"/>
          <p:cNvPicPr preferRelativeResize="0"/>
          <p:nvPr/>
        </p:nvPicPr>
        <p:blipFill rotWithShape="1">
          <a:blip r:embed="rId4">
            <a:alphaModFix/>
          </a:blip>
          <a:srcRect/>
          <a:stretch/>
        </p:blipFill>
        <p:spPr>
          <a:xfrm>
            <a:off x="0" y="-49325"/>
            <a:ext cx="3943255" cy="3569600"/>
          </a:xfrm>
          <a:prstGeom prst="rect">
            <a:avLst/>
          </a:prstGeom>
          <a:noFill/>
          <a:ln>
            <a:noFill/>
          </a:ln>
          <a:effectLst>
            <a:outerShdw blurRad="57150" dist="19050" dir="5400000" algn="bl" rotWithShape="0">
              <a:srgbClr val="000000">
                <a:alpha val="20000"/>
              </a:srgbClr>
            </a:outerShdw>
          </a:effectLst>
        </p:spPr>
      </p:pic>
      <p:sp>
        <p:nvSpPr>
          <p:cNvPr id="93" name="Google Shape;93;p1"/>
          <p:cNvSpPr txBox="1"/>
          <p:nvPr/>
        </p:nvSpPr>
        <p:spPr>
          <a:xfrm>
            <a:off x="4015650" y="527650"/>
            <a:ext cx="11017800" cy="3250800"/>
          </a:xfrm>
          <a:prstGeom prst="rect">
            <a:avLst/>
          </a:prstGeom>
          <a:noFill/>
          <a:ln>
            <a:noFill/>
          </a:ln>
        </p:spPr>
        <p:txBody>
          <a:bodyPr spcFirstLastPara="1" wrap="square" lIns="91425" tIns="91425" rIns="91425" bIns="91425" anchor="t" anchorCtr="0">
            <a:noAutofit/>
          </a:bodyPr>
          <a:lstStyle/>
          <a:p>
            <a:pPr marL="0" marR="0" lvl="0" indent="0" algn="ctr" rtl="0">
              <a:lnSpc>
                <a:spcPct val="80000"/>
              </a:lnSpc>
              <a:spcBef>
                <a:spcPts val="0"/>
              </a:spcBef>
              <a:spcAft>
                <a:spcPts val="0"/>
              </a:spcAft>
              <a:buClr>
                <a:srgbClr val="000000"/>
              </a:buClr>
              <a:buSzPts val="5000"/>
              <a:buFont typeface="Arial"/>
              <a:buNone/>
            </a:pPr>
            <a:r>
              <a:rPr lang="en-US" sz="5400" b="1" i="0" u="none" strike="noStrike" cap="none">
                <a:solidFill>
                  <a:schemeClr val="dk1"/>
                </a:solidFill>
                <a:latin typeface="Arimo"/>
                <a:ea typeface="Arimo"/>
                <a:cs typeface="Arimo"/>
                <a:sym typeface="Arimo"/>
              </a:rPr>
              <a:t>Department of Mechanical </a:t>
            </a:r>
            <a:endParaRPr sz="5400" b="1" i="0" u="none" strike="noStrike" cap="none">
              <a:solidFill>
                <a:schemeClr val="dk1"/>
              </a:solidFill>
              <a:latin typeface="Arimo"/>
              <a:ea typeface="Arimo"/>
              <a:cs typeface="Arimo"/>
              <a:sym typeface="Arimo"/>
            </a:endParaRPr>
          </a:p>
          <a:p>
            <a:pPr marL="0" marR="0" lvl="0" indent="0" algn="ctr" rtl="0">
              <a:lnSpc>
                <a:spcPct val="80000"/>
              </a:lnSpc>
              <a:spcBef>
                <a:spcPts val="0"/>
              </a:spcBef>
              <a:spcAft>
                <a:spcPts val="0"/>
              </a:spcAft>
              <a:buClr>
                <a:srgbClr val="000000"/>
              </a:buClr>
              <a:buSzPts val="5000"/>
              <a:buFont typeface="Arial"/>
              <a:buNone/>
            </a:pPr>
            <a:r>
              <a:rPr lang="en-US" sz="5400" b="1" i="0" u="none" strike="noStrike" cap="none">
                <a:solidFill>
                  <a:schemeClr val="dk1"/>
                </a:solidFill>
                <a:latin typeface="Arimo"/>
                <a:ea typeface="Arimo"/>
                <a:cs typeface="Arimo"/>
                <a:sym typeface="Arimo"/>
              </a:rPr>
              <a:t>Engineering</a:t>
            </a:r>
            <a:endParaRPr sz="5400" b="1" i="0" u="none" strike="noStrike" cap="none">
              <a:solidFill>
                <a:schemeClr val="dk1"/>
              </a:solidFill>
              <a:latin typeface="Arimo"/>
              <a:ea typeface="Arimo"/>
              <a:cs typeface="Arimo"/>
              <a:sym typeface="Arimo"/>
            </a:endParaRPr>
          </a:p>
          <a:p>
            <a:pPr marL="0" marR="0" lvl="0" indent="0" algn="ctr" rtl="0">
              <a:lnSpc>
                <a:spcPct val="80000"/>
              </a:lnSpc>
              <a:spcBef>
                <a:spcPts val="0"/>
              </a:spcBef>
              <a:spcAft>
                <a:spcPts val="0"/>
              </a:spcAft>
              <a:buClr>
                <a:srgbClr val="000000"/>
              </a:buClr>
              <a:buSzPts val="5000"/>
              <a:buFont typeface="Arial"/>
              <a:buNone/>
            </a:pPr>
            <a:br>
              <a:rPr lang="en-US" sz="5400" b="1" i="0" u="none" strike="noStrike" cap="none">
                <a:solidFill>
                  <a:schemeClr val="dk1"/>
                </a:solidFill>
                <a:latin typeface="Arimo"/>
                <a:ea typeface="Arimo"/>
                <a:cs typeface="Arimo"/>
                <a:sym typeface="Arimo"/>
              </a:rPr>
            </a:br>
            <a:r>
              <a:rPr lang="en-US" sz="5400" b="1" i="0" u="none" strike="noStrike" cap="none">
                <a:solidFill>
                  <a:schemeClr val="dk1"/>
                </a:solidFill>
                <a:latin typeface="Arimo"/>
                <a:ea typeface="Arimo"/>
                <a:cs typeface="Arimo"/>
                <a:sym typeface="Arimo"/>
              </a:rPr>
              <a:t>IIT Jodhpur    </a:t>
            </a:r>
            <a:r>
              <a:rPr lang="en-US" sz="5000" b="1" i="0" u="none" strike="noStrike" cap="none">
                <a:solidFill>
                  <a:schemeClr val="dk1"/>
                </a:solidFill>
                <a:latin typeface="Arimo"/>
                <a:ea typeface="Arimo"/>
                <a:cs typeface="Arimo"/>
                <a:sym typeface="Arimo"/>
              </a:rPr>
              <a:t>                                                           </a:t>
            </a:r>
            <a:endParaRPr sz="5000" b="1" i="0" u="none" strike="noStrike" cap="none">
              <a:solidFill>
                <a:schemeClr val="dk1"/>
              </a:solidFill>
              <a:latin typeface="Arimo"/>
              <a:ea typeface="Arimo"/>
              <a:cs typeface="Arimo"/>
              <a:sym typeface="Arimo"/>
            </a:endParaRPr>
          </a:p>
          <a:p>
            <a:pPr marL="0" marR="0" lvl="0" indent="0" algn="l" rtl="0">
              <a:lnSpc>
                <a:spcPct val="80000"/>
              </a:lnSpc>
              <a:spcBef>
                <a:spcPts val="0"/>
              </a:spcBef>
              <a:spcAft>
                <a:spcPts val="0"/>
              </a:spcAft>
              <a:buClr>
                <a:schemeClr val="lt1"/>
              </a:buClr>
              <a:buSzPts val="3599"/>
              <a:buFont typeface="Arial"/>
              <a:buNone/>
            </a:pPr>
            <a:r>
              <a:rPr lang="en-US" sz="5000" b="1" i="0" u="none" strike="noStrike" cap="none">
                <a:solidFill>
                  <a:schemeClr val="dk1"/>
                </a:solidFill>
                <a:latin typeface="Arimo"/>
                <a:ea typeface="Arimo"/>
                <a:cs typeface="Arimo"/>
                <a:sym typeface="Arimo"/>
              </a:rPr>
              <a:t> 													 				</a:t>
            </a:r>
            <a:br>
              <a:rPr lang="en-US" sz="5000" b="1" i="0" u="none" strike="noStrike" cap="none">
                <a:solidFill>
                  <a:schemeClr val="dk1"/>
                </a:solidFill>
                <a:latin typeface="Arimo"/>
                <a:ea typeface="Arimo"/>
                <a:cs typeface="Arimo"/>
                <a:sym typeface="Arimo"/>
              </a:rPr>
            </a:br>
            <a:endParaRPr sz="5000" b="0" i="0" u="none" strike="noStrike" cap="none">
              <a:solidFill>
                <a:schemeClr val="dk1"/>
              </a:solidFill>
              <a:latin typeface="Arimo"/>
              <a:ea typeface="Arimo"/>
              <a:cs typeface="Arimo"/>
              <a:sym typeface="Arimo"/>
            </a:endParaRPr>
          </a:p>
        </p:txBody>
      </p:sp>
      <p:sp>
        <p:nvSpPr>
          <p:cNvPr id="94" name="Google Shape;94;p1"/>
          <p:cNvSpPr txBox="1"/>
          <p:nvPr/>
        </p:nvSpPr>
        <p:spPr>
          <a:xfrm>
            <a:off x="15033300" y="4835100"/>
            <a:ext cx="3254700" cy="616800"/>
          </a:xfrm>
          <a:prstGeom prst="rect">
            <a:avLst/>
          </a:prstGeom>
          <a:noFill/>
          <a:ln>
            <a:noFill/>
          </a:ln>
        </p:spPr>
        <p:txBody>
          <a:bodyPr spcFirstLastPara="1" wrap="square" lIns="91425" tIns="91425" rIns="91425" bIns="91425" anchor="t" anchorCtr="0">
            <a:noAutofit/>
          </a:bodyPr>
          <a:lstStyle/>
          <a:p>
            <a:pPr marL="0" marR="0" lvl="0" indent="0" algn="l" rtl="0">
              <a:lnSpc>
                <a:spcPct val="80000"/>
              </a:lnSpc>
              <a:spcBef>
                <a:spcPts val="0"/>
              </a:spcBef>
              <a:spcAft>
                <a:spcPts val="0"/>
              </a:spcAft>
              <a:buClr>
                <a:schemeClr val="dk1"/>
              </a:buClr>
              <a:buSzPts val="1100"/>
              <a:buFont typeface="Arial"/>
              <a:buNone/>
            </a:pPr>
            <a:r>
              <a:rPr lang="en-US" sz="3300" b="1" i="0" u="none" strike="noStrike" cap="none">
                <a:solidFill>
                  <a:schemeClr val="dk1"/>
                </a:solidFill>
                <a:latin typeface="Arimo"/>
                <a:ea typeface="Arimo"/>
                <a:cs typeface="Arimo"/>
                <a:sym typeface="Arimo"/>
              </a:rPr>
              <a:t> </a:t>
            </a:r>
            <a:r>
              <a:rPr lang="en-US" sz="3300" b="1">
                <a:solidFill>
                  <a:schemeClr val="dk1"/>
                </a:solidFill>
                <a:latin typeface="Arimo"/>
                <a:ea typeface="Arimo"/>
                <a:cs typeface="Arimo"/>
                <a:sym typeface="Arimo"/>
              </a:rPr>
              <a:t>~22</a:t>
            </a:r>
            <a:r>
              <a:rPr lang="en-US" sz="3300" b="1" i="0" u="none" strike="noStrike" cap="none">
                <a:solidFill>
                  <a:schemeClr val="dk1"/>
                </a:solidFill>
                <a:latin typeface="Arimo"/>
                <a:ea typeface="Arimo"/>
                <a:cs typeface="Arimo"/>
                <a:sym typeface="Arimo"/>
              </a:rPr>
              <a:t> </a:t>
            </a:r>
            <a:r>
              <a:rPr lang="en-US" sz="3300" b="1">
                <a:solidFill>
                  <a:schemeClr val="dk1"/>
                </a:solidFill>
                <a:latin typeface="Arimo"/>
                <a:ea typeface="Arimo"/>
                <a:cs typeface="Arimo"/>
                <a:sym typeface="Arimo"/>
              </a:rPr>
              <a:t>Nov</a:t>
            </a:r>
            <a:r>
              <a:rPr lang="en-US" sz="3300" b="1" i="0" u="none" strike="noStrike" cap="none">
                <a:solidFill>
                  <a:schemeClr val="dk1"/>
                </a:solidFill>
                <a:latin typeface="Arimo"/>
                <a:ea typeface="Arimo"/>
                <a:cs typeface="Arimo"/>
                <a:sym typeface="Arimo"/>
              </a:rPr>
              <a:t>, 2023</a:t>
            </a:r>
            <a:endParaRPr sz="700" b="0" i="0" u="none" strike="noStrike" cap="non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g262002f50e1_6_16"/>
          <p:cNvSpPr txBox="1"/>
          <p:nvPr/>
        </p:nvSpPr>
        <p:spPr>
          <a:xfrm>
            <a:off x="1096175" y="225100"/>
            <a:ext cx="3855300" cy="77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a:solidFill>
                  <a:schemeClr val="dk1"/>
                </a:solidFill>
                <a:latin typeface="Calibri"/>
                <a:ea typeface="Calibri"/>
                <a:cs typeface="Calibri"/>
                <a:sym typeface="Calibri"/>
              </a:rPr>
              <a:t>With Disturbance</a:t>
            </a:r>
            <a:endParaRPr sz="3200">
              <a:solidFill>
                <a:schemeClr val="dk1"/>
              </a:solidFill>
              <a:latin typeface="Calibri"/>
              <a:ea typeface="Calibri"/>
              <a:cs typeface="Calibri"/>
              <a:sym typeface="Calibri"/>
            </a:endParaRPr>
          </a:p>
        </p:txBody>
      </p:sp>
      <p:pic>
        <p:nvPicPr>
          <p:cNvPr id="2" name="Comparison">
            <a:hlinkClick r:id="" action="ppaction://media"/>
            <a:extLst>
              <a:ext uri="{FF2B5EF4-FFF2-40B4-BE49-F238E27FC236}">
                <a16:creationId xmlns:a16="http://schemas.microsoft.com/office/drawing/2014/main" id="{CD06D667-C5C5-D07E-4221-0626CBDEC03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96175" y="1224269"/>
            <a:ext cx="16111521" cy="906273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2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7" name="Picture 6">
            <a:extLst>
              <a:ext uri="{FF2B5EF4-FFF2-40B4-BE49-F238E27FC236}">
                <a16:creationId xmlns:a16="http://schemas.microsoft.com/office/drawing/2014/main" id="{DC55E6C6-CE43-A27D-9862-65EB134519BA}"/>
              </a:ext>
            </a:extLst>
          </p:cNvPr>
          <p:cNvPicPr>
            <a:picLocks noChangeAspect="1"/>
          </p:cNvPicPr>
          <p:nvPr/>
        </p:nvPicPr>
        <p:blipFill>
          <a:blip r:embed="rId3"/>
          <a:stretch>
            <a:fillRect/>
          </a:stretch>
        </p:blipFill>
        <p:spPr>
          <a:xfrm>
            <a:off x="262020" y="1676880"/>
            <a:ext cx="17763959" cy="7828626"/>
          </a:xfrm>
          <a:prstGeom prst="rect">
            <a:avLst/>
          </a:prstGeom>
        </p:spPr>
      </p:pic>
      <p:sp>
        <p:nvSpPr>
          <p:cNvPr id="8" name="Google Shape;194;g262002f50e1_6_16">
            <a:extLst>
              <a:ext uri="{FF2B5EF4-FFF2-40B4-BE49-F238E27FC236}">
                <a16:creationId xmlns:a16="http://schemas.microsoft.com/office/drawing/2014/main" id="{E52A96F1-5471-67F0-939D-1F41440B4004}"/>
              </a:ext>
            </a:extLst>
          </p:cNvPr>
          <p:cNvSpPr txBox="1"/>
          <p:nvPr/>
        </p:nvSpPr>
        <p:spPr>
          <a:xfrm>
            <a:off x="7939362" y="395994"/>
            <a:ext cx="3855300" cy="77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6600" b="1" dirty="0">
                <a:solidFill>
                  <a:schemeClr val="dk1"/>
                </a:solidFill>
                <a:latin typeface="Calibri"/>
                <a:ea typeface="Calibri"/>
                <a:cs typeface="Calibri"/>
                <a:sym typeface="Calibri"/>
              </a:rPr>
              <a:t>Error Plot</a:t>
            </a:r>
            <a:endParaRPr sz="6600" b="1" dirty="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9"/>
          <p:cNvSpPr txBox="1"/>
          <p:nvPr/>
        </p:nvSpPr>
        <p:spPr>
          <a:xfrm>
            <a:off x="0" y="0"/>
            <a:ext cx="18288000" cy="1346700"/>
          </a:xfrm>
          <a:prstGeom prst="rect">
            <a:avLst/>
          </a:prstGeom>
          <a:noFill/>
          <a:ln>
            <a:noFill/>
          </a:ln>
        </p:spPr>
        <p:txBody>
          <a:bodyPr spcFirstLastPara="1" wrap="square" lIns="91425" tIns="91425" rIns="91425" bIns="91425" anchor="t" anchorCtr="0">
            <a:spAutoFit/>
          </a:bodyPr>
          <a:lstStyle/>
          <a:p>
            <a:pPr marL="0" marR="0" lvl="0" indent="0" algn="ctr" rtl="0">
              <a:lnSpc>
                <a:spcPct val="140005"/>
              </a:lnSpc>
              <a:spcBef>
                <a:spcPts val="0"/>
              </a:spcBef>
              <a:spcAft>
                <a:spcPts val="0"/>
              </a:spcAft>
              <a:buClr>
                <a:srgbClr val="000000"/>
              </a:buClr>
              <a:buSzPts val="9200"/>
              <a:buFont typeface="Arial"/>
              <a:buNone/>
            </a:pPr>
            <a:r>
              <a:rPr lang="en-US" sz="7550" b="1">
                <a:solidFill>
                  <a:schemeClr val="dk1"/>
                </a:solidFill>
                <a:latin typeface="Arimo"/>
                <a:ea typeface="Arimo"/>
                <a:cs typeface="Arimo"/>
                <a:sym typeface="Arimo"/>
              </a:rPr>
              <a:t>Simscape </a:t>
            </a:r>
            <a:r>
              <a:rPr lang="en-US" sz="7550" b="1" i="0" u="none" strike="noStrike" cap="none">
                <a:solidFill>
                  <a:schemeClr val="dk1"/>
                </a:solidFill>
                <a:latin typeface="Arimo"/>
                <a:ea typeface="Arimo"/>
                <a:cs typeface="Arimo"/>
                <a:sym typeface="Arimo"/>
              </a:rPr>
              <a:t>Model o</a:t>
            </a:r>
            <a:r>
              <a:rPr lang="en-US" sz="7550" b="1">
                <a:solidFill>
                  <a:schemeClr val="dk1"/>
                </a:solidFill>
                <a:latin typeface="Arimo"/>
                <a:ea typeface="Arimo"/>
                <a:cs typeface="Arimo"/>
                <a:sym typeface="Arimo"/>
              </a:rPr>
              <a:t>f Drone</a:t>
            </a:r>
            <a:endParaRPr sz="7550" b="0" i="0" u="none" strike="noStrike" cap="none">
              <a:solidFill>
                <a:srgbClr val="000000"/>
              </a:solidFill>
              <a:latin typeface="Arial"/>
              <a:ea typeface="Arial"/>
              <a:cs typeface="Arial"/>
              <a:sym typeface="Arial"/>
            </a:endParaRPr>
          </a:p>
        </p:txBody>
      </p:sp>
      <p:pic>
        <p:nvPicPr>
          <p:cNvPr id="206" name="Google Shape;206;p9"/>
          <p:cNvPicPr preferRelativeResize="0"/>
          <p:nvPr/>
        </p:nvPicPr>
        <p:blipFill rotWithShape="1">
          <a:blip r:embed="rId3">
            <a:alphaModFix/>
          </a:blip>
          <a:srcRect/>
          <a:stretch/>
        </p:blipFill>
        <p:spPr>
          <a:xfrm>
            <a:off x="981825" y="4989150"/>
            <a:ext cx="9710631" cy="4793776"/>
          </a:xfrm>
          <a:prstGeom prst="rect">
            <a:avLst/>
          </a:prstGeom>
          <a:noFill/>
          <a:ln w="76200" cap="flat" cmpd="sng">
            <a:solidFill>
              <a:schemeClr val="dk2"/>
            </a:solidFill>
            <a:prstDash val="solid"/>
            <a:round/>
            <a:headEnd type="none" w="sm" len="sm"/>
            <a:tailEnd type="none" w="sm" len="sm"/>
          </a:ln>
        </p:spPr>
      </p:pic>
      <p:pic>
        <p:nvPicPr>
          <p:cNvPr id="207" name="Google Shape;207;p9"/>
          <p:cNvPicPr preferRelativeResize="0"/>
          <p:nvPr/>
        </p:nvPicPr>
        <p:blipFill rotWithShape="1">
          <a:blip r:embed="rId4">
            <a:alphaModFix/>
          </a:blip>
          <a:srcRect/>
          <a:stretch/>
        </p:blipFill>
        <p:spPr>
          <a:xfrm>
            <a:off x="12665575" y="4969450"/>
            <a:ext cx="4643000" cy="4833174"/>
          </a:xfrm>
          <a:prstGeom prst="rect">
            <a:avLst/>
          </a:prstGeom>
          <a:noFill/>
          <a:ln w="76200" cap="flat" cmpd="sng">
            <a:solidFill>
              <a:srgbClr val="1F1F1F"/>
            </a:solidFill>
            <a:prstDash val="solid"/>
            <a:round/>
            <a:headEnd type="none" w="sm" len="sm"/>
            <a:tailEnd type="none" w="sm" len="sm"/>
          </a:ln>
        </p:spPr>
      </p:pic>
      <p:pic>
        <p:nvPicPr>
          <p:cNvPr id="208" name="Google Shape;208;p9"/>
          <p:cNvPicPr preferRelativeResize="0"/>
          <p:nvPr/>
        </p:nvPicPr>
        <p:blipFill>
          <a:blip r:embed="rId5">
            <a:alphaModFix/>
          </a:blip>
          <a:stretch>
            <a:fillRect/>
          </a:stretch>
        </p:blipFill>
        <p:spPr>
          <a:xfrm>
            <a:off x="3471137" y="1480850"/>
            <a:ext cx="11345726" cy="3109150"/>
          </a:xfrm>
          <a:prstGeom prst="rect">
            <a:avLst/>
          </a:prstGeom>
          <a:noFill/>
          <a:ln>
            <a:noFill/>
          </a:ln>
        </p:spPr>
      </p:pic>
      <p:sp>
        <p:nvSpPr>
          <p:cNvPr id="209" name="Google Shape;209;p9"/>
          <p:cNvSpPr/>
          <p:nvPr/>
        </p:nvSpPr>
        <p:spPr>
          <a:xfrm>
            <a:off x="10827575" y="7256950"/>
            <a:ext cx="1713300" cy="646200"/>
          </a:xfrm>
          <a:prstGeom prst="rightArrow">
            <a:avLst>
              <a:gd name="adj1" fmla="val 50000"/>
              <a:gd name="adj2" fmla="val 50000"/>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pic>
        <p:nvPicPr>
          <p:cNvPr id="214" name="Google Shape;214;g262002f50e1_4_30"/>
          <p:cNvPicPr preferRelativeResize="0"/>
          <p:nvPr/>
        </p:nvPicPr>
        <p:blipFill>
          <a:blip r:embed="rId3">
            <a:alphaModFix/>
          </a:blip>
          <a:stretch>
            <a:fillRect/>
          </a:stretch>
        </p:blipFill>
        <p:spPr>
          <a:xfrm>
            <a:off x="471763" y="2863225"/>
            <a:ext cx="17344475" cy="6309600"/>
          </a:xfrm>
          <a:prstGeom prst="rect">
            <a:avLst/>
          </a:prstGeom>
          <a:noFill/>
          <a:ln w="9525" cap="flat" cmpd="sng">
            <a:solidFill>
              <a:srgbClr val="000000"/>
            </a:solidFill>
            <a:prstDash val="solid"/>
            <a:round/>
            <a:headEnd type="none" w="sm" len="sm"/>
            <a:tailEnd type="none" w="sm" len="sm"/>
          </a:ln>
        </p:spPr>
      </p:pic>
      <p:sp>
        <p:nvSpPr>
          <p:cNvPr id="215" name="Google Shape;215;g262002f50e1_4_30"/>
          <p:cNvSpPr txBox="1"/>
          <p:nvPr/>
        </p:nvSpPr>
        <p:spPr>
          <a:xfrm>
            <a:off x="2000" y="39900"/>
            <a:ext cx="18288000" cy="192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sp>
        <p:nvSpPr>
          <p:cNvPr id="216" name="Google Shape;216;g262002f50e1_4_30"/>
          <p:cNvSpPr txBox="1"/>
          <p:nvPr/>
        </p:nvSpPr>
        <p:spPr>
          <a:xfrm>
            <a:off x="19950" y="291225"/>
            <a:ext cx="18288000" cy="163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550" b="1">
                <a:solidFill>
                  <a:schemeClr val="dk1"/>
                </a:solidFill>
                <a:latin typeface="Calibri"/>
                <a:ea typeface="Calibri"/>
                <a:cs typeface="Calibri"/>
                <a:sym typeface="Calibri"/>
              </a:rPr>
              <a:t>Dynamic Model in Simscape</a:t>
            </a:r>
            <a:endParaRPr sz="7550" b="1">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262002f50e1_7_2"/>
          <p:cNvSpPr txBox="1"/>
          <p:nvPr/>
        </p:nvSpPr>
        <p:spPr>
          <a:xfrm>
            <a:off x="2000" y="-31925"/>
            <a:ext cx="18288000" cy="210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550" b="1">
                <a:solidFill>
                  <a:schemeClr val="dk1"/>
                </a:solidFill>
                <a:latin typeface="Calibri"/>
                <a:ea typeface="Calibri"/>
                <a:cs typeface="Calibri"/>
                <a:sym typeface="Calibri"/>
              </a:rPr>
              <a:t>Result for Path Tracing</a:t>
            </a:r>
            <a:endParaRPr sz="7550" b="1">
              <a:solidFill>
                <a:schemeClr val="dk1"/>
              </a:solidFill>
              <a:latin typeface="Calibri"/>
              <a:ea typeface="Calibri"/>
              <a:cs typeface="Calibri"/>
              <a:sym typeface="Calibri"/>
            </a:endParaRPr>
          </a:p>
        </p:txBody>
      </p:sp>
      <p:pic>
        <p:nvPicPr>
          <p:cNvPr id="222" name="Google Shape;222;g262002f50e1_7_2"/>
          <p:cNvPicPr preferRelativeResize="0"/>
          <p:nvPr/>
        </p:nvPicPr>
        <p:blipFill>
          <a:blip r:embed="rId3">
            <a:alphaModFix/>
          </a:blip>
          <a:stretch>
            <a:fillRect/>
          </a:stretch>
        </p:blipFill>
        <p:spPr>
          <a:xfrm>
            <a:off x="208875" y="2898663"/>
            <a:ext cx="8438425" cy="4489675"/>
          </a:xfrm>
          <a:prstGeom prst="rect">
            <a:avLst/>
          </a:prstGeom>
          <a:noFill/>
          <a:ln>
            <a:noFill/>
          </a:ln>
        </p:spPr>
      </p:pic>
      <p:pic>
        <p:nvPicPr>
          <p:cNvPr id="223" name="Google Shape;223;g262002f50e1_7_2"/>
          <p:cNvPicPr preferRelativeResize="0"/>
          <p:nvPr/>
        </p:nvPicPr>
        <p:blipFill>
          <a:blip r:embed="rId4">
            <a:alphaModFix/>
          </a:blip>
          <a:stretch>
            <a:fillRect/>
          </a:stretch>
        </p:blipFill>
        <p:spPr>
          <a:xfrm>
            <a:off x="9137650" y="2898675"/>
            <a:ext cx="8673511" cy="4489650"/>
          </a:xfrm>
          <a:prstGeom prst="rect">
            <a:avLst/>
          </a:prstGeom>
          <a:noFill/>
          <a:ln>
            <a:noFill/>
          </a:ln>
        </p:spPr>
      </p:pic>
      <p:sp>
        <p:nvSpPr>
          <p:cNvPr id="224" name="Google Shape;224;g262002f50e1_7_2"/>
          <p:cNvSpPr txBox="1"/>
          <p:nvPr/>
        </p:nvSpPr>
        <p:spPr>
          <a:xfrm>
            <a:off x="208850" y="7454425"/>
            <a:ext cx="8438400" cy="44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200">
                <a:solidFill>
                  <a:schemeClr val="dk1"/>
                </a:solidFill>
                <a:latin typeface="Calibri"/>
                <a:ea typeface="Calibri"/>
                <a:cs typeface="Calibri"/>
                <a:sym typeface="Calibri"/>
              </a:rPr>
              <a:t>Desired vs Actual Trajectory</a:t>
            </a:r>
            <a:endParaRPr sz="3200">
              <a:solidFill>
                <a:schemeClr val="dk1"/>
              </a:solidFill>
              <a:latin typeface="Calibri"/>
              <a:ea typeface="Calibri"/>
              <a:cs typeface="Calibri"/>
              <a:sym typeface="Calibri"/>
            </a:endParaRPr>
          </a:p>
        </p:txBody>
      </p:sp>
      <p:sp>
        <p:nvSpPr>
          <p:cNvPr id="225" name="Google Shape;225;g262002f50e1_7_2"/>
          <p:cNvSpPr txBox="1"/>
          <p:nvPr/>
        </p:nvSpPr>
        <p:spPr>
          <a:xfrm>
            <a:off x="9157975" y="7436475"/>
            <a:ext cx="8673600" cy="44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200">
                <a:solidFill>
                  <a:schemeClr val="dk1"/>
                </a:solidFill>
                <a:latin typeface="Calibri"/>
                <a:ea typeface="Calibri"/>
                <a:cs typeface="Calibri"/>
                <a:sym typeface="Calibri"/>
              </a:rPr>
              <a:t>Error in X and Y</a:t>
            </a:r>
            <a:endParaRPr sz="320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2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1" name="Google Shape;231;g262002f50e1_7_16"/>
          <p:cNvSpPr txBox="1"/>
          <p:nvPr/>
        </p:nvSpPr>
        <p:spPr>
          <a:xfrm>
            <a:off x="0" y="344242"/>
            <a:ext cx="17916900" cy="157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550" b="1" dirty="0">
                <a:solidFill>
                  <a:schemeClr val="dk1"/>
                </a:solidFill>
                <a:latin typeface="Calibri"/>
                <a:ea typeface="Calibri"/>
                <a:cs typeface="Calibri"/>
                <a:sym typeface="Calibri"/>
              </a:rPr>
              <a:t>8 Shape Tracking Video</a:t>
            </a:r>
            <a:endParaRPr sz="7550" b="1" dirty="0">
              <a:solidFill>
                <a:schemeClr val="dk1"/>
              </a:solidFill>
              <a:latin typeface="Calibri"/>
              <a:ea typeface="Calibri"/>
              <a:cs typeface="Calibri"/>
              <a:sym typeface="Calibri"/>
            </a:endParaRPr>
          </a:p>
        </p:txBody>
      </p:sp>
      <p:pic>
        <p:nvPicPr>
          <p:cNvPr id="2" name="8 shape">
            <a:hlinkClick r:id="" action="ppaction://media"/>
            <a:extLst>
              <a:ext uri="{FF2B5EF4-FFF2-40B4-BE49-F238E27FC236}">
                <a16:creationId xmlns:a16="http://schemas.microsoft.com/office/drawing/2014/main" id="{22A198B4-C97A-AF44-37BF-2C5F6E5DBEA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74819" y="1924042"/>
            <a:ext cx="17738361" cy="817688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4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g262002f50e1_7_45"/>
          <p:cNvSpPr txBox="1"/>
          <p:nvPr/>
        </p:nvSpPr>
        <p:spPr>
          <a:xfrm>
            <a:off x="59850" y="558175"/>
            <a:ext cx="18168300" cy="1938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550" b="1">
                <a:solidFill>
                  <a:schemeClr val="dk1"/>
                </a:solidFill>
                <a:latin typeface="Calibri"/>
                <a:ea typeface="Calibri"/>
                <a:cs typeface="Calibri"/>
                <a:sym typeface="Calibri"/>
              </a:rPr>
              <a:t>Challenges</a:t>
            </a:r>
            <a:endParaRPr sz="7550" b="1">
              <a:solidFill>
                <a:schemeClr val="dk1"/>
              </a:solidFill>
              <a:latin typeface="Calibri"/>
              <a:ea typeface="Calibri"/>
              <a:cs typeface="Calibri"/>
              <a:sym typeface="Calibri"/>
            </a:endParaRPr>
          </a:p>
        </p:txBody>
      </p:sp>
      <p:sp>
        <p:nvSpPr>
          <p:cNvPr id="257" name="Google Shape;257;g262002f50e1_7_45"/>
          <p:cNvSpPr txBox="1"/>
          <p:nvPr/>
        </p:nvSpPr>
        <p:spPr>
          <a:xfrm>
            <a:off x="580500" y="3126456"/>
            <a:ext cx="17127000" cy="6038809"/>
          </a:xfrm>
          <a:prstGeom prst="rect">
            <a:avLst/>
          </a:prstGeom>
          <a:noFill/>
          <a:ln>
            <a:noFill/>
          </a:ln>
        </p:spPr>
        <p:txBody>
          <a:bodyPr spcFirstLastPara="1" wrap="square" lIns="91425" tIns="91425" rIns="91425" bIns="91425" anchor="t" anchorCtr="0">
            <a:noAutofit/>
          </a:bodyPr>
          <a:lstStyle/>
          <a:p>
            <a:pPr marL="457200" lvl="0" indent="-431800" algn="l" rtl="0">
              <a:spcBef>
                <a:spcPts val="0"/>
              </a:spcBef>
              <a:spcAft>
                <a:spcPts val="0"/>
              </a:spcAft>
              <a:buClr>
                <a:schemeClr val="dk1"/>
              </a:buClr>
              <a:buSzPts val="3200"/>
              <a:buFont typeface="Calibri"/>
              <a:buChar char="❏"/>
            </a:pPr>
            <a:r>
              <a:rPr lang="en-US" sz="3200" b="1" u="sng" dirty="0">
                <a:solidFill>
                  <a:srgbClr val="FF0000"/>
                </a:solidFill>
                <a:latin typeface="Calibri"/>
                <a:ea typeface="Calibri"/>
                <a:cs typeface="Calibri"/>
                <a:sym typeface="Calibri"/>
              </a:rPr>
              <a:t>Tuning  Controllers:</a:t>
            </a:r>
            <a:r>
              <a:rPr lang="en-US" sz="3200" dirty="0">
                <a:solidFill>
                  <a:schemeClr val="dk1"/>
                </a:solidFill>
                <a:latin typeface="Calibri"/>
                <a:ea typeface="Calibri"/>
                <a:cs typeface="Calibri"/>
                <a:sym typeface="Calibri"/>
              </a:rPr>
              <a:t> Challenges in tuning controllers for unpredictable conditions and uncertainties.</a:t>
            </a:r>
            <a:endParaRPr sz="3200" dirty="0">
              <a:solidFill>
                <a:schemeClr val="dk1"/>
              </a:solidFill>
              <a:latin typeface="Calibri"/>
              <a:ea typeface="Calibri"/>
              <a:cs typeface="Calibri"/>
              <a:sym typeface="Calibri"/>
            </a:endParaRPr>
          </a:p>
          <a:p>
            <a:pPr marL="457200" lvl="0" indent="-431800" algn="l" rtl="0">
              <a:spcBef>
                <a:spcPts val="1000"/>
              </a:spcBef>
              <a:spcAft>
                <a:spcPts val="0"/>
              </a:spcAft>
              <a:buClr>
                <a:schemeClr val="dk1"/>
              </a:buClr>
              <a:buSzPts val="3200"/>
              <a:buFont typeface="Calibri"/>
              <a:buChar char="❏"/>
            </a:pPr>
            <a:r>
              <a:rPr lang="en-US" sz="3200" b="1" u="sng" dirty="0">
                <a:solidFill>
                  <a:srgbClr val="FF0000"/>
                </a:solidFill>
                <a:latin typeface="Calibri"/>
                <a:ea typeface="Calibri"/>
                <a:cs typeface="Calibri"/>
                <a:sym typeface="Calibri"/>
              </a:rPr>
              <a:t>Chattering Reduction in SMC:</a:t>
            </a:r>
            <a:r>
              <a:rPr lang="en-US" sz="3200" dirty="0">
                <a:solidFill>
                  <a:schemeClr val="dk1"/>
                </a:solidFill>
                <a:latin typeface="Calibri"/>
                <a:ea typeface="Calibri"/>
                <a:cs typeface="Calibri"/>
                <a:sym typeface="Calibri"/>
              </a:rPr>
              <a:t> Mitigating chattering effects in Sliding Mode Control for smoother drone control.</a:t>
            </a:r>
            <a:endParaRPr sz="3200" dirty="0">
              <a:solidFill>
                <a:schemeClr val="dk1"/>
              </a:solidFill>
              <a:latin typeface="Calibri"/>
              <a:ea typeface="Calibri"/>
              <a:cs typeface="Calibri"/>
              <a:sym typeface="Calibri"/>
            </a:endParaRPr>
          </a:p>
          <a:p>
            <a:pPr marL="457200" lvl="0" indent="-431800" algn="l" rtl="0">
              <a:spcBef>
                <a:spcPts val="1000"/>
              </a:spcBef>
              <a:spcAft>
                <a:spcPts val="0"/>
              </a:spcAft>
              <a:buClr>
                <a:schemeClr val="dk1"/>
              </a:buClr>
              <a:buSzPts val="3200"/>
              <a:buFont typeface="Calibri"/>
              <a:buChar char="❏"/>
            </a:pPr>
            <a:r>
              <a:rPr lang="en-US" sz="3200" b="1" u="sng" dirty="0">
                <a:solidFill>
                  <a:srgbClr val="FF0000"/>
                </a:solidFill>
                <a:latin typeface="Calibri"/>
                <a:ea typeface="Calibri"/>
                <a:cs typeface="Calibri"/>
                <a:sym typeface="Calibri"/>
              </a:rPr>
              <a:t>Nonlinear System Dynamics:</a:t>
            </a:r>
            <a:r>
              <a:rPr lang="en-US" sz="3200" dirty="0">
                <a:solidFill>
                  <a:schemeClr val="dk1"/>
                </a:solidFill>
                <a:latin typeface="Calibri"/>
                <a:ea typeface="Calibri"/>
                <a:cs typeface="Calibri"/>
                <a:sym typeface="Calibri"/>
              </a:rPr>
              <a:t> Coping with complex nonlinear dynamics in amphibious drone systems.</a:t>
            </a:r>
            <a:endParaRPr sz="3200" dirty="0">
              <a:solidFill>
                <a:schemeClr val="dk1"/>
              </a:solidFill>
              <a:latin typeface="Calibri"/>
              <a:ea typeface="Calibri"/>
              <a:cs typeface="Calibri"/>
              <a:sym typeface="Calibri"/>
            </a:endParaRPr>
          </a:p>
          <a:p>
            <a:pPr marL="457200" lvl="0" indent="-431800" algn="l" rtl="0">
              <a:spcBef>
                <a:spcPts val="1000"/>
              </a:spcBef>
              <a:spcAft>
                <a:spcPts val="0"/>
              </a:spcAft>
              <a:buClr>
                <a:schemeClr val="dk1"/>
              </a:buClr>
              <a:buSzPts val="3200"/>
              <a:buFont typeface="Calibri"/>
              <a:buChar char="❏"/>
            </a:pPr>
            <a:r>
              <a:rPr lang="en-US" sz="3200" b="1" u="sng" dirty="0" err="1">
                <a:solidFill>
                  <a:srgbClr val="FF0000"/>
                </a:solidFill>
                <a:latin typeface="Calibri"/>
                <a:ea typeface="Calibri"/>
                <a:cs typeface="Calibri"/>
                <a:sym typeface="Calibri"/>
              </a:rPr>
              <a:t>Simscape</a:t>
            </a:r>
            <a:r>
              <a:rPr lang="en-US" sz="3200" b="1" u="sng" dirty="0">
                <a:solidFill>
                  <a:srgbClr val="FF0000"/>
                </a:solidFill>
                <a:latin typeface="Calibri"/>
                <a:ea typeface="Calibri"/>
                <a:cs typeface="Calibri"/>
                <a:sym typeface="Calibri"/>
              </a:rPr>
              <a:t> Model Creation: </a:t>
            </a:r>
            <a:r>
              <a:rPr lang="en-US" sz="3200" dirty="0">
                <a:solidFill>
                  <a:schemeClr val="dk1"/>
                </a:solidFill>
                <a:latin typeface="Calibri"/>
                <a:ea typeface="Calibri"/>
                <a:cs typeface="Calibri"/>
                <a:sym typeface="Calibri"/>
              </a:rPr>
              <a:t>Creating accurate drone models in </a:t>
            </a:r>
            <a:r>
              <a:rPr lang="en-US" sz="3200" dirty="0" err="1">
                <a:solidFill>
                  <a:schemeClr val="dk1"/>
                </a:solidFill>
                <a:latin typeface="Calibri"/>
                <a:ea typeface="Calibri"/>
                <a:cs typeface="Calibri"/>
                <a:sym typeface="Calibri"/>
              </a:rPr>
              <a:t>Simscape</a:t>
            </a:r>
            <a:r>
              <a:rPr lang="en-US" sz="3200" dirty="0">
                <a:solidFill>
                  <a:schemeClr val="dk1"/>
                </a:solidFill>
                <a:latin typeface="Calibri"/>
                <a:ea typeface="Calibri"/>
                <a:cs typeface="Calibri"/>
                <a:sym typeface="Calibri"/>
              </a:rPr>
              <a:t> poses challenges.</a:t>
            </a:r>
            <a:endParaRPr sz="3200" dirty="0">
              <a:solidFill>
                <a:schemeClr val="dk1"/>
              </a:solidFill>
              <a:latin typeface="Calibri"/>
              <a:ea typeface="Calibri"/>
              <a:cs typeface="Calibri"/>
              <a:sym typeface="Calibri"/>
            </a:endParaRPr>
          </a:p>
          <a:p>
            <a:pPr marL="457200" lvl="0" indent="-431800" algn="l" rtl="0">
              <a:spcBef>
                <a:spcPts val="1000"/>
              </a:spcBef>
              <a:spcAft>
                <a:spcPts val="0"/>
              </a:spcAft>
              <a:buClr>
                <a:schemeClr val="dk1"/>
              </a:buClr>
              <a:buSzPts val="3200"/>
              <a:buFont typeface="Calibri"/>
              <a:buChar char="❏"/>
            </a:pPr>
            <a:r>
              <a:rPr lang="en-US" sz="3200" b="1" u="sng" dirty="0">
                <a:solidFill>
                  <a:srgbClr val="FF0000"/>
                </a:solidFill>
                <a:latin typeface="Calibri"/>
                <a:ea typeface="Calibri"/>
                <a:cs typeface="Calibri"/>
                <a:sym typeface="Calibri"/>
              </a:rPr>
              <a:t>Non-real Sensor Readings:</a:t>
            </a:r>
            <a:r>
              <a:rPr lang="en-US" sz="3200" dirty="0">
                <a:solidFill>
                  <a:schemeClr val="dk1"/>
                </a:solidFill>
                <a:latin typeface="Calibri"/>
                <a:ea typeface="Calibri"/>
                <a:cs typeface="Calibri"/>
                <a:sym typeface="Calibri"/>
              </a:rPr>
              <a:t> Dealing with non-realistic readings from sensors during development.</a:t>
            </a:r>
            <a:endParaRPr sz="3200" dirty="0">
              <a:solidFill>
                <a:schemeClr val="dk1"/>
              </a:solidFill>
              <a:latin typeface="Calibri"/>
              <a:ea typeface="Calibri"/>
              <a:cs typeface="Calibri"/>
              <a:sym typeface="Calibri"/>
            </a:endParaRPr>
          </a:p>
          <a:p>
            <a:pPr marL="457200" lvl="0" indent="-431800" algn="l" rtl="0">
              <a:spcBef>
                <a:spcPts val="1000"/>
              </a:spcBef>
              <a:spcAft>
                <a:spcPts val="0"/>
              </a:spcAft>
              <a:buClr>
                <a:schemeClr val="dk1"/>
              </a:buClr>
              <a:buSzPts val="3200"/>
              <a:buFont typeface="Calibri"/>
              <a:buChar char="❏"/>
            </a:pPr>
            <a:r>
              <a:rPr lang="en-US" sz="3200" b="1" u="sng" dirty="0">
                <a:solidFill>
                  <a:srgbClr val="FF0000"/>
                </a:solidFill>
                <a:latin typeface="Calibri"/>
                <a:ea typeface="Calibri"/>
                <a:cs typeface="Calibri"/>
                <a:sym typeface="Calibri"/>
              </a:rPr>
              <a:t>Complex Mathematical Models: </a:t>
            </a:r>
            <a:r>
              <a:rPr lang="en-US" sz="3200" dirty="0">
                <a:solidFill>
                  <a:schemeClr val="dk1"/>
                </a:solidFill>
                <a:latin typeface="Calibri"/>
                <a:ea typeface="Calibri"/>
                <a:cs typeface="Calibri"/>
                <a:sym typeface="Calibri"/>
              </a:rPr>
              <a:t>Developing intricate mathematical models for highly complex amphibious drone systems.</a:t>
            </a:r>
            <a:endParaRPr sz="3200" dirty="0">
              <a:solidFill>
                <a:schemeClr val="dk1"/>
              </a:solidFill>
              <a:latin typeface="Calibri"/>
              <a:ea typeface="Calibri"/>
              <a:cs typeface="Calibri"/>
              <a:sym typeface="Calibri"/>
            </a:endParaRPr>
          </a:p>
          <a:p>
            <a:pPr marL="457200" lvl="0" indent="0" algn="l" rtl="0">
              <a:spcBef>
                <a:spcPts val="1000"/>
              </a:spcBef>
              <a:spcAft>
                <a:spcPts val="0"/>
              </a:spcAft>
              <a:buNone/>
            </a:pPr>
            <a:endParaRPr sz="3200" dirty="0">
              <a:solidFill>
                <a:schemeClr val="dk1"/>
              </a:solidFill>
              <a:latin typeface="Calibri"/>
              <a:ea typeface="Calibri"/>
              <a:cs typeface="Calibri"/>
              <a:sym typeface="Calibri"/>
            </a:endParaRPr>
          </a:p>
          <a:p>
            <a:pPr marL="0" lvl="0" indent="0" algn="l" rtl="0">
              <a:spcBef>
                <a:spcPts val="1000"/>
              </a:spcBef>
              <a:spcAft>
                <a:spcPts val="0"/>
              </a:spcAft>
              <a:buNone/>
            </a:pPr>
            <a:endParaRPr sz="3200" dirty="0">
              <a:solidFill>
                <a:schemeClr val="dk1"/>
              </a:solidFill>
              <a:latin typeface="Calibri"/>
              <a:ea typeface="Calibri"/>
              <a:cs typeface="Calibri"/>
              <a:sym typeface="Calibri"/>
            </a:endParaRPr>
          </a:p>
          <a:p>
            <a:pPr marL="0" lvl="0" indent="0" algn="l" rtl="0">
              <a:spcBef>
                <a:spcPts val="0"/>
              </a:spcBef>
              <a:spcAft>
                <a:spcPts val="0"/>
              </a:spcAft>
              <a:buNone/>
            </a:pPr>
            <a:endParaRPr sz="3200" dirty="0">
              <a:solidFill>
                <a:schemeClr val="dk1"/>
              </a:solidFill>
              <a:latin typeface="Calibri"/>
              <a:ea typeface="Calibri"/>
              <a:cs typeface="Calibri"/>
              <a:sym typeface="Calibri"/>
            </a:endParaRPr>
          </a:p>
          <a:p>
            <a:pPr marL="0" lvl="0" indent="0" algn="l" rtl="0">
              <a:spcBef>
                <a:spcPts val="0"/>
              </a:spcBef>
              <a:spcAft>
                <a:spcPts val="0"/>
              </a:spcAft>
              <a:buNone/>
            </a:pPr>
            <a:r>
              <a:rPr lang="en-US" sz="3200" dirty="0">
                <a:solidFill>
                  <a:schemeClr val="dk1"/>
                </a:solidFill>
                <a:latin typeface="Calibri"/>
                <a:ea typeface="Calibri"/>
                <a:cs typeface="Calibri"/>
                <a:sym typeface="Calibri"/>
              </a:rPr>
              <a:t>  </a:t>
            </a:r>
            <a:endParaRPr sz="3200" dirty="0">
              <a:solidFill>
                <a:schemeClr val="dk1"/>
              </a:solidFill>
              <a:latin typeface="Calibri"/>
              <a:ea typeface="Calibri"/>
              <a:cs typeface="Calibri"/>
              <a:sym typeface="Calibri"/>
            </a:endParaRPr>
          </a:p>
          <a:p>
            <a:pPr marL="0" lvl="0" indent="0" algn="l" rtl="0">
              <a:spcBef>
                <a:spcPts val="0"/>
              </a:spcBef>
              <a:spcAft>
                <a:spcPts val="0"/>
              </a:spcAft>
              <a:buNone/>
            </a:pPr>
            <a:endParaRPr sz="3200" dirty="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grpSp>
        <p:nvGrpSpPr>
          <p:cNvPr id="262" name="Google Shape;262;p11"/>
          <p:cNvGrpSpPr/>
          <p:nvPr/>
        </p:nvGrpSpPr>
        <p:grpSpPr>
          <a:xfrm>
            <a:off x="-108100" y="-667225"/>
            <a:ext cx="18709561" cy="2692503"/>
            <a:chOff x="0" y="-38100"/>
            <a:chExt cx="7060478" cy="850900"/>
          </a:xfrm>
        </p:grpSpPr>
        <p:sp>
          <p:nvSpPr>
            <p:cNvPr id="263" name="Google Shape;263;p11"/>
            <p:cNvSpPr/>
            <p:nvPr/>
          </p:nvSpPr>
          <p:spPr>
            <a:xfrm>
              <a:off x="0" y="0"/>
              <a:ext cx="7060478" cy="600234"/>
            </a:xfrm>
            <a:custGeom>
              <a:avLst/>
              <a:gdLst/>
              <a:ahLst/>
              <a:cxnLst/>
              <a:rect l="l" t="t" r="r" b="b"/>
              <a:pathLst>
                <a:path w="7060478" h="600234" extrusionOk="0">
                  <a:moveTo>
                    <a:pt x="17673" y="0"/>
                  </a:moveTo>
                  <a:lnTo>
                    <a:pt x="7042804" y="0"/>
                  </a:lnTo>
                  <a:cubicBezTo>
                    <a:pt x="7052565" y="0"/>
                    <a:pt x="7060478" y="7913"/>
                    <a:pt x="7060478" y="17673"/>
                  </a:cubicBezTo>
                  <a:lnTo>
                    <a:pt x="7060478" y="582561"/>
                  </a:lnTo>
                  <a:cubicBezTo>
                    <a:pt x="7060478" y="587248"/>
                    <a:pt x="7058616" y="591743"/>
                    <a:pt x="7055301" y="595058"/>
                  </a:cubicBezTo>
                  <a:cubicBezTo>
                    <a:pt x="7051987" y="598372"/>
                    <a:pt x="7047492" y="600234"/>
                    <a:pt x="7042804" y="600234"/>
                  </a:cubicBezTo>
                  <a:lnTo>
                    <a:pt x="17673" y="600234"/>
                  </a:lnTo>
                  <a:cubicBezTo>
                    <a:pt x="12986" y="600234"/>
                    <a:pt x="8491" y="598372"/>
                    <a:pt x="5176" y="595058"/>
                  </a:cubicBezTo>
                  <a:cubicBezTo>
                    <a:pt x="1862" y="591743"/>
                    <a:pt x="0" y="587248"/>
                    <a:pt x="0" y="582561"/>
                  </a:cubicBezTo>
                  <a:lnTo>
                    <a:pt x="0" y="17673"/>
                  </a:lnTo>
                  <a:cubicBezTo>
                    <a:pt x="0" y="12986"/>
                    <a:pt x="1862" y="8491"/>
                    <a:pt x="5176" y="5176"/>
                  </a:cubicBezTo>
                  <a:cubicBezTo>
                    <a:pt x="8491" y="1862"/>
                    <a:pt x="12986" y="0"/>
                    <a:pt x="17673" y="0"/>
                  </a:cubicBezTo>
                  <a:close/>
                </a:path>
              </a:pathLst>
            </a:custGeom>
            <a:solidFill>
              <a:srgbClr val="FACE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11"/>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265" name="Google Shape;265;p11"/>
          <p:cNvSpPr txBox="1"/>
          <p:nvPr/>
        </p:nvSpPr>
        <p:spPr>
          <a:xfrm>
            <a:off x="3445305" y="47852"/>
            <a:ext cx="11802600" cy="1162200"/>
          </a:xfrm>
          <a:prstGeom prst="rect">
            <a:avLst/>
          </a:prstGeom>
          <a:noFill/>
          <a:ln>
            <a:noFill/>
          </a:ln>
        </p:spPr>
        <p:txBody>
          <a:bodyPr spcFirstLastPara="1" wrap="square" lIns="0" tIns="0" rIns="0" bIns="0" anchor="t" anchorCtr="0">
            <a:spAutoFit/>
          </a:bodyPr>
          <a:lstStyle/>
          <a:p>
            <a:pPr marL="0" marR="0" lvl="0" indent="0" algn="ctr" rtl="0">
              <a:lnSpc>
                <a:spcPct val="140005"/>
              </a:lnSpc>
              <a:spcBef>
                <a:spcPts val="0"/>
              </a:spcBef>
              <a:spcAft>
                <a:spcPts val="0"/>
              </a:spcAft>
              <a:buClr>
                <a:srgbClr val="000000"/>
              </a:buClr>
              <a:buSzPts val="11771"/>
              <a:buFont typeface="Arial"/>
              <a:buNone/>
            </a:pPr>
            <a:r>
              <a:rPr lang="en-US" sz="7550" b="1" i="0" u="none" strike="noStrike" cap="none">
                <a:solidFill>
                  <a:srgbClr val="000000"/>
                </a:solidFill>
                <a:latin typeface="Arimo"/>
                <a:ea typeface="Arimo"/>
                <a:cs typeface="Arimo"/>
                <a:sym typeface="Arimo"/>
              </a:rPr>
              <a:t>Future Work</a:t>
            </a:r>
            <a:endParaRPr sz="7550" b="0" i="0" u="none" strike="noStrike" cap="none">
              <a:solidFill>
                <a:srgbClr val="000000"/>
              </a:solidFill>
              <a:latin typeface="Arial"/>
              <a:ea typeface="Arial"/>
              <a:cs typeface="Arial"/>
              <a:sym typeface="Arial"/>
            </a:endParaRPr>
          </a:p>
        </p:txBody>
      </p:sp>
      <p:sp>
        <p:nvSpPr>
          <p:cNvPr id="266" name="Google Shape;266;p11"/>
          <p:cNvSpPr txBox="1"/>
          <p:nvPr/>
        </p:nvSpPr>
        <p:spPr>
          <a:xfrm>
            <a:off x="1028700" y="2557075"/>
            <a:ext cx="17037300" cy="3879000"/>
          </a:xfrm>
          <a:prstGeom prst="rect">
            <a:avLst/>
          </a:prstGeom>
          <a:noFill/>
          <a:ln>
            <a:noFill/>
          </a:ln>
        </p:spPr>
        <p:txBody>
          <a:bodyPr spcFirstLastPara="1" wrap="square" lIns="0" tIns="0" rIns="0" bIns="0" anchor="t" anchorCtr="0">
            <a:spAutoFit/>
          </a:bodyPr>
          <a:lstStyle/>
          <a:p>
            <a:pPr marL="457200" lvl="0" indent="-457200" algn="l" rtl="0">
              <a:spcBef>
                <a:spcPts val="0"/>
              </a:spcBef>
              <a:spcAft>
                <a:spcPts val="0"/>
              </a:spcAft>
              <a:buSzPts val="3600"/>
              <a:buAutoNum type="arabicPeriod"/>
            </a:pPr>
            <a:r>
              <a:rPr lang="en-US" sz="3600" dirty="0"/>
              <a:t>We can implement more advanced control systems like event triggering, Neural Networks, and Path Planning.</a:t>
            </a:r>
            <a:endParaRPr sz="3600" dirty="0"/>
          </a:p>
          <a:p>
            <a:pPr marL="457200" lvl="0" indent="0" algn="l" rtl="0">
              <a:spcBef>
                <a:spcPts val="0"/>
              </a:spcBef>
              <a:spcAft>
                <a:spcPts val="0"/>
              </a:spcAft>
              <a:buNone/>
            </a:pPr>
            <a:endParaRPr sz="3600" dirty="0"/>
          </a:p>
          <a:p>
            <a:pPr lvl="0" algn="l" rtl="0">
              <a:spcBef>
                <a:spcPts val="0"/>
              </a:spcBef>
              <a:spcAft>
                <a:spcPts val="0"/>
              </a:spcAft>
              <a:buSzPts val="3600"/>
            </a:pPr>
            <a:r>
              <a:rPr lang="en-US" sz="3600" dirty="0"/>
              <a:t>2. We have implemented different controllers for the aerial environment, which can  </a:t>
            </a:r>
          </a:p>
          <a:p>
            <a:pPr lvl="0" algn="l" rtl="0">
              <a:spcBef>
                <a:spcPts val="0"/>
              </a:spcBef>
              <a:spcAft>
                <a:spcPts val="0"/>
              </a:spcAft>
              <a:buSzPts val="3600"/>
            </a:pPr>
            <a:r>
              <a:rPr lang="en-US" sz="3600" dirty="0"/>
              <a:t>    be extended to the underwater environment so that we can make UAUVs.</a:t>
            </a:r>
            <a:endParaRPr sz="3600" dirty="0"/>
          </a:p>
          <a:p>
            <a:pPr marL="457200" lvl="0" indent="0" algn="l" rtl="0">
              <a:spcBef>
                <a:spcPts val="0"/>
              </a:spcBef>
              <a:spcAft>
                <a:spcPts val="0"/>
              </a:spcAft>
              <a:buNone/>
            </a:pPr>
            <a:endParaRPr sz="3600" dirty="0"/>
          </a:p>
          <a:p>
            <a:pPr lvl="0" algn="l" rtl="0">
              <a:spcBef>
                <a:spcPts val="0"/>
              </a:spcBef>
              <a:spcAft>
                <a:spcPts val="0"/>
              </a:spcAft>
              <a:buSzPts val="3600"/>
            </a:pPr>
            <a:r>
              <a:rPr lang="en-US" sz="3600" dirty="0"/>
              <a:t>3. Implementation of these controllers in Physical Model</a:t>
            </a:r>
            <a:endParaRPr sz="3600" dirty="0"/>
          </a:p>
        </p:txBody>
      </p:sp>
      <p:sp>
        <p:nvSpPr>
          <p:cNvPr id="267" name="Google Shape;267;p11"/>
          <p:cNvSpPr txBox="1"/>
          <p:nvPr/>
        </p:nvSpPr>
        <p:spPr>
          <a:xfrm>
            <a:off x="1028700" y="521255"/>
            <a:ext cx="1892400" cy="215400"/>
          </a:xfrm>
          <a:prstGeom prst="rect">
            <a:avLst/>
          </a:prstGeom>
          <a:noFill/>
          <a:ln>
            <a:noFill/>
          </a:ln>
        </p:spPr>
        <p:txBody>
          <a:bodyPr spcFirstLastPara="1" wrap="square" lIns="0" tIns="0" rIns="0" bIns="0" anchor="t" anchorCtr="0">
            <a:spAutoFit/>
          </a:bodyPr>
          <a:lstStyle/>
          <a:p>
            <a:pPr marL="0" marR="0" lvl="0" indent="0" algn="l" rtl="0">
              <a:lnSpc>
                <a:spcPct val="14002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grpSp>
        <p:nvGrpSpPr>
          <p:cNvPr id="272" name="Google Shape;272;p12"/>
          <p:cNvGrpSpPr/>
          <p:nvPr/>
        </p:nvGrpSpPr>
        <p:grpSpPr>
          <a:xfrm>
            <a:off x="-108100" y="-667225"/>
            <a:ext cx="18709561" cy="2692186"/>
            <a:chOff x="0" y="-38100"/>
            <a:chExt cx="7060478" cy="850800"/>
          </a:xfrm>
        </p:grpSpPr>
        <p:sp>
          <p:nvSpPr>
            <p:cNvPr id="273" name="Google Shape;273;p12"/>
            <p:cNvSpPr/>
            <p:nvPr/>
          </p:nvSpPr>
          <p:spPr>
            <a:xfrm>
              <a:off x="0" y="0"/>
              <a:ext cx="7060478" cy="600234"/>
            </a:xfrm>
            <a:custGeom>
              <a:avLst/>
              <a:gdLst/>
              <a:ahLst/>
              <a:cxnLst/>
              <a:rect l="l" t="t" r="r" b="b"/>
              <a:pathLst>
                <a:path w="7060478" h="600234" extrusionOk="0">
                  <a:moveTo>
                    <a:pt x="17673" y="0"/>
                  </a:moveTo>
                  <a:lnTo>
                    <a:pt x="7042804" y="0"/>
                  </a:lnTo>
                  <a:cubicBezTo>
                    <a:pt x="7052565" y="0"/>
                    <a:pt x="7060478" y="7913"/>
                    <a:pt x="7060478" y="17673"/>
                  </a:cubicBezTo>
                  <a:lnTo>
                    <a:pt x="7060478" y="582561"/>
                  </a:lnTo>
                  <a:cubicBezTo>
                    <a:pt x="7060478" y="587248"/>
                    <a:pt x="7058616" y="591743"/>
                    <a:pt x="7055301" y="595058"/>
                  </a:cubicBezTo>
                  <a:cubicBezTo>
                    <a:pt x="7051987" y="598372"/>
                    <a:pt x="7047492" y="600234"/>
                    <a:pt x="7042804" y="600234"/>
                  </a:cubicBezTo>
                  <a:lnTo>
                    <a:pt x="17673" y="600234"/>
                  </a:lnTo>
                  <a:cubicBezTo>
                    <a:pt x="12986" y="600234"/>
                    <a:pt x="8491" y="598372"/>
                    <a:pt x="5176" y="595058"/>
                  </a:cubicBezTo>
                  <a:cubicBezTo>
                    <a:pt x="1862" y="591743"/>
                    <a:pt x="0" y="587248"/>
                    <a:pt x="0" y="582561"/>
                  </a:cubicBezTo>
                  <a:lnTo>
                    <a:pt x="0" y="17673"/>
                  </a:lnTo>
                  <a:cubicBezTo>
                    <a:pt x="0" y="12986"/>
                    <a:pt x="1862" y="8491"/>
                    <a:pt x="5176" y="5176"/>
                  </a:cubicBezTo>
                  <a:cubicBezTo>
                    <a:pt x="8491" y="1862"/>
                    <a:pt x="12986" y="0"/>
                    <a:pt x="17673" y="0"/>
                  </a:cubicBezTo>
                  <a:close/>
                </a:path>
              </a:pathLst>
            </a:custGeom>
            <a:solidFill>
              <a:srgbClr val="FACE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12"/>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275" name="Google Shape;275;p12"/>
          <p:cNvSpPr txBox="1"/>
          <p:nvPr/>
        </p:nvSpPr>
        <p:spPr>
          <a:xfrm>
            <a:off x="3771855" y="97756"/>
            <a:ext cx="11802600" cy="1162200"/>
          </a:xfrm>
          <a:prstGeom prst="rect">
            <a:avLst/>
          </a:prstGeom>
          <a:noFill/>
          <a:ln>
            <a:noFill/>
          </a:ln>
        </p:spPr>
        <p:txBody>
          <a:bodyPr spcFirstLastPara="1" wrap="square" lIns="0" tIns="0" rIns="0" bIns="0" anchor="t" anchorCtr="0">
            <a:spAutoFit/>
          </a:bodyPr>
          <a:lstStyle/>
          <a:p>
            <a:pPr marL="0" marR="0" lvl="0" indent="0" algn="ctr" rtl="0">
              <a:lnSpc>
                <a:spcPct val="140005"/>
              </a:lnSpc>
              <a:spcBef>
                <a:spcPts val="0"/>
              </a:spcBef>
              <a:spcAft>
                <a:spcPts val="0"/>
              </a:spcAft>
              <a:buClr>
                <a:srgbClr val="000000"/>
              </a:buClr>
              <a:buSzPts val="11771"/>
              <a:buFont typeface="Arial"/>
              <a:buNone/>
            </a:pPr>
            <a:r>
              <a:rPr lang="en-US" sz="7550" b="1" i="0" u="none" strike="noStrike" cap="none">
                <a:solidFill>
                  <a:srgbClr val="000000"/>
                </a:solidFill>
                <a:latin typeface="Arimo"/>
                <a:ea typeface="Arimo"/>
                <a:cs typeface="Arimo"/>
                <a:sym typeface="Arimo"/>
              </a:rPr>
              <a:t>Reference</a:t>
            </a:r>
            <a:endParaRPr sz="7550" b="0" i="0" u="none" strike="noStrike" cap="none">
              <a:solidFill>
                <a:srgbClr val="000000"/>
              </a:solidFill>
              <a:latin typeface="Arial"/>
              <a:ea typeface="Arial"/>
              <a:cs typeface="Arial"/>
              <a:sym typeface="Arial"/>
            </a:endParaRPr>
          </a:p>
        </p:txBody>
      </p:sp>
      <p:sp>
        <p:nvSpPr>
          <p:cNvPr id="276" name="Google Shape;276;p12"/>
          <p:cNvSpPr txBox="1"/>
          <p:nvPr/>
        </p:nvSpPr>
        <p:spPr>
          <a:xfrm>
            <a:off x="427925" y="1341525"/>
            <a:ext cx="17860200" cy="11082600"/>
          </a:xfrm>
          <a:prstGeom prst="rect">
            <a:avLst/>
          </a:prstGeom>
          <a:noFill/>
          <a:ln>
            <a:noFill/>
          </a:ln>
        </p:spPr>
        <p:txBody>
          <a:bodyPr spcFirstLastPara="1" wrap="square" lIns="0" tIns="0" rIns="0" bIns="0" anchor="t" anchorCtr="0">
            <a:spAutoFit/>
          </a:bodyPr>
          <a:lstStyle/>
          <a:p>
            <a:pPr marL="457200" marR="0" lvl="0" indent="0" algn="l" rtl="0">
              <a:lnSpc>
                <a:spcPct val="100000"/>
              </a:lnSpc>
              <a:spcBef>
                <a:spcPts val="0"/>
              </a:spcBef>
              <a:spcAft>
                <a:spcPts val="0"/>
              </a:spcAft>
              <a:buClr>
                <a:srgbClr val="000000"/>
              </a:buClr>
              <a:buSzPts val="3000"/>
              <a:buFont typeface="Arial"/>
              <a:buNone/>
            </a:pPr>
            <a:endParaRPr sz="3000" b="0" i="0" u="none" strike="noStrike" cap="none" dirty="0">
              <a:solidFill>
                <a:schemeClr val="dk1"/>
              </a:solidFill>
              <a:latin typeface="Calibri"/>
              <a:ea typeface="Calibri"/>
              <a:cs typeface="Calibri"/>
              <a:sym typeface="Calibri"/>
            </a:endParaRPr>
          </a:p>
          <a:p>
            <a:pPr marL="457200" lvl="0" indent="-419100" algn="l" rtl="0">
              <a:spcBef>
                <a:spcPts val="1000"/>
              </a:spcBef>
              <a:spcAft>
                <a:spcPts val="0"/>
              </a:spcAft>
              <a:buClr>
                <a:schemeClr val="dk1"/>
              </a:buClr>
              <a:buSzPts val="3000"/>
              <a:buFont typeface="Calibri"/>
              <a:buAutoNum type="arabicPeriod"/>
            </a:pPr>
            <a:r>
              <a:rPr lang="en-US" sz="3000" dirty="0">
                <a:solidFill>
                  <a:schemeClr val="dk1"/>
                </a:solidFill>
                <a:latin typeface="Calibri"/>
                <a:ea typeface="Calibri"/>
                <a:cs typeface="Calibri"/>
                <a:sym typeface="Calibri"/>
              </a:rPr>
              <a:t>Quadrotor Attitude Control Based on Fuzzy Sliding Mode Control Theory</a:t>
            </a:r>
            <a:endParaRPr sz="3000" dirty="0">
              <a:solidFill>
                <a:schemeClr val="dk1"/>
              </a:solidFill>
              <a:latin typeface="Calibri"/>
              <a:ea typeface="Calibri"/>
              <a:cs typeface="Calibri"/>
              <a:sym typeface="Calibri"/>
            </a:endParaRPr>
          </a:p>
          <a:p>
            <a:pPr marL="457200" lvl="0" indent="0" algn="l" rtl="0">
              <a:spcBef>
                <a:spcPts val="1000"/>
              </a:spcBef>
              <a:spcAft>
                <a:spcPts val="0"/>
              </a:spcAft>
              <a:buNone/>
            </a:pPr>
            <a:r>
              <a:rPr lang="en-US" sz="3000" u="sng" dirty="0">
                <a:solidFill>
                  <a:schemeClr val="hlink"/>
                </a:solidFill>
                <a:latin typeface="Calibri"/>
                <a:ea typeface="Calibri"/>
                <a:cs typeface="Calibri"/>
                <a:sym typeface="Calibri"/>
                <a:hlinkClick r:id="rId3"/>
              </a:rPr>
              <a:t>https://ieeexplore.ieee.org/stamp/stamp.jsp?tp=&amp;arnumber=8865754</a:t>
            </a:r>
            <a:endParaRPr sz="3000" dirty="0">
              <a:solidFill>
                <a:schemeClr val="dk1"/>
              </a:solidFill>
              <a:latin typeface="Calibri"/>
              <a:ea typeface="Calibri"/>
              <a:cs typeface="Calibri"/>
              <a:sym typeface="Calibri"/>
            </a:endParaRPr>
          </a:p>
          <a:p>
            <a:pPr marL="38100" lvl="0" algn="l" rtl="0">
              <a:spcBef>
                <a:spcPts val="1000"/>
              </a:spcBef>
              <a:spcAft>
                <a:spcPts val="0"/>
              </a:spcAft>
              <a:buClr>
                <a:schemeClr val="dk1"/>
              </a:buClr>
              <a:buSzPts val="3000"/>
            </a:pPr>
            <a:r>
              <a:rPr lang="en-US" sz="3000" dirty="0">
                <a:solidFill>
                  <a:schemeClr val="dk1"/>
                </a:solidFill>
                <a:latin typeface="Calibri"/>
                <a:ea typeface="Calibri"/>
                <a:cs typeface="Calibri"/>
                <a:sym typeface="Calibri"/>
              </a:rPr>
              <a:t>2. A Review of Control Algo for Quadrotor</a:t>
            </a:r>
            <a:endParaRPr sz="3000" dirty="0">
              <a:solidFill>
                <a:schemeClr val="dk1"/>
              </a:solidFill>
              <a:latin typeface="Calibri"/>
              <a:ea typeface="Calibri"/>
              <a:cs typeface="Calibri"/>
              <a:sym typeface="Calibri"/>
            </a:endParaRPr>
          </a:p>
          <a:p>
            <a:pPr marL="457200" lvl="0" indent="0" algn="l" rtl="0">
              <a:spcBef>
                <a:spcPts val="1000"/>
              </a:spcBef>
              <a:spcAft>
                <a:spcPts val="0"/>
              </a:spcAft>
              <a:buNone/>
            </a:pPr>
            <a:r>
              <a:rPr lang="en-US" sz="3000" u="sng" dirty="0">
                <a:solidFill>
                  <a:schemeClr val="hlink"/>
                </a:solidFill>
                <a:latin typeface="Calibri"/>
                <a:ea typeface="Calibri"/>
                <a:cs typeface="Calibri"/>
                <a:sym typeface="Calibri"/>
                <a:hlinkClick r:id="rId4"/>
              </a:rPr>
              <a:t>https://ieeexplore.ieee.org/stamp/stamp.jsp?tp=&amp;arnumber=8812437</a:t>
            </a:r>
            <a:endParaRPr sz="3000" dirty="0">
              <a:solidFill>
                <a:schemeClr val="dk1"/>
              </a:solidFill>
              <a:latin typeface="Calibri"/>
              <a:ea typeface="Calibri"/>
              <a:cs typeface="Calibri"/>
              <a:sym typeface="Calibri"/>
            </a:endParaRPr>
          </a:p>
          <a:p>
            <a:pPr marL="38100" lvl="0" algn="l" rtl="0">
              <a:spcBef>
                <a:spcPts val="1000"/>
              </a:spcBef>
              <a:spcAft>
                <a:spcPts val="0"/>
              </a:spcAft>
              <a:buClr>
                <a:schemeClr val="dk1"/>
              </a:buClr>
              <a:buSzPts val="3000"/>
            </a:pPr>
            <a:r>
              <a:rPr lang="en-US" sz="3000" dirty="0">
                <a:solidFill>
                  <a:schemeClr val="dk1"/>
                </a:solidFill>
                <a:latin typeface="Calibri"/>
                <a:ea typeface="Calibri"/>
                <a:cs typeface="Calibri"/>
                <a:sym typeface="Calibri"/>
              </a:rPr>
              <a:t>3. A Review of Quadrotor Unmanned Aerial Vehicles: Applications, Architectural Design and Control Algorithms</a:t>
            </a:r>
            <a:endParaRPr sz="3000" dirty="0">
              <a:solidFill>
                <a:schemeClr val="dk1"/>
              </a:solidFill>
              <a:latin typeface="Calibri"/>
              <a:ea typeface="Calibri"/>
              <a:cs typeface="Calibri"/>
              <a:sym typeface="Calibri"/>
            </a:endParaRPr>
          </a:p>
          <a:p>
            <a:pPr marL="457200" lvl="0" indent="0" algn="l" rtl="0">
              <a:spcBef>
                <a:spcPts val="1000"/>
              </a:spcBef>
              <a:spcAft>
                <a:spcPts val="0"/>
              </a:spcAft>
              <a:buNone/>
            </a:pPr>
            <a:r>
              <a:rPr lang="en-US" sz="3000" u="sng" dirty="0">
                <a:solidFill>
                  <a:schemeClr val="hlink"/>
                </a:solidFill>
                <a:latin typeface="Calibri"/>
                <a:ea typeface="Calibri"/>
                <a:cs typeface="Calibri"/>
                <a:sym typeface="Calibri"/>
                <a:hlinkClick r:id="rId5"/>
              </a:rPr>
              <a:t>https://doi.org/10.1007/s10846-021-01527-7</a:t>
            </a:r>
            <a:endParaRPr sz="3000" dirty="0">
              <a:solidFill>
                <a:schemeClr val="dk1"/>
              </a:solidFill>
              <a:latin typeface="Calibri"/>
              <a:ea typeface="Calibri"/>
              <a:cs typeface="Calibri"/>
              <a:sym typeface="Calibri"/>
            </a:endParaRPr>
          </a:p>
          <a:p>
            <a:pPr marL="38100" lvl="0" algn="l" rtl="0">
              <a:spcBef>
                <a:spcPts val="1000"/>
              </a:spcBef>
              <a:spcAft>
                <a:spcPts val="0"/>
              </a:spcAft>
              <a:buClr>
                <a:schemeClr val="dk1"/>
              </a:buClr>
              <a:buSzPts val="3000"/>
            </a:pPr>
            <a:r>
              <a:rPr lang="en-US" sz="3000" dirty="0">
                <a:solidFill>
                  <a:schemeClr val="dk1"/>
                </a:solidFill>
                <a:latin typeface="Calibri"/>
                <a:ea typeface="Calibri"/>
                <a:cs typeface="Calibri"/>
                <a:sym typeface="Calibri"/>
              </a:rPr>
              <a:t>4. Modelling and Robust Control of Hybrid Unmanned Aerial-Underwater Robot in the Presence of Uncertainty</a:t>
            </a:r>
            <a:endParaRPr sz="3000" dirty="0">
              <a:solidFill>
                <a:schemeClr val="dk1"/>
              </a:solidFill>
              <a:latin typeface="Calibri"/>
              <a:ea typeface="Calibri"/>
              <a:cs typeface="Calibri"/>
              <a:sym typeface="Calibri"/>
            </a:endParaRPr>
          </a:p>
          <a:p>
            <a:pPr marL="457200" lvl="0" indent="0" algn="l" rtl="0">
              <a:spcBef>
                <a:spcPts val="1000"/>
              </a:spcBef>
              <a:spcAft>
                <a:spcPts val="0"/>
              </a:spcAft>
              <a:buNone/>
            </a:pPr>
            <a:r>
              <a:rPr lang="en-US" sz="3000" u="sng" dirty="0">
                <a:solidFill>
                  <a:schemeClr val="hlink"/>
                </a:solidFill>
                <a:latin typeface="Calibri"/>
                <a:ea typeface="Calibri"/>
                <a:cs typeface="Calibri"/>
                <a:sym typeface="Calibri"/>
                <a:hlinkClick r:id="rId6"/>
              </a:rPr>
              <a:t>https://doi.org/10.1145/3610419.3610463</a:t>
            </a:r>
            <a:endParaRPr sz="3000" dirty="0">
              <a:solidFill>
                <a:schemeClr val="dk1"/>
              </a:solidFill>
              <a:latin typeface="Calibri"/>
              <a:ea typeface="Calibri"/>
              <a:cs typeface="Calibri"/>
              <a:sym typeface="Calibri"/>
            </a:endParaRPr>
          </a:p>
          <a:p>
            <a:pPr marL="38100" lvl="0" algn="l" rtl="0">
              <a:spcBef>
                <a:spcPts val="1000"/>
              </a:spcBef>
              <a:spcAft>
                <a:spcPts val="0"/>
              </a:spcAft>
              <a:buClr>
                <a:schemeClr val="dk1"/>
              </a:buClr>
              <a:buSzPts val="3000"/>
            </a:pPr>
            <a:r>
              <a:rPr lang="en-US" sz="3000" dirty="0">
                <a:solidFill>
                  <a:schemeClr val="dk1"/>
                </a:solidFill>
                <a:latin typeface="Calibri"/>
                <a:ea typeface="Calibri"/>
                <a:cs typeface="Calibri"/>
                <a:sym typeface="Calibri"/>
              </a:rPr>
              <a:t>5. Fuzzy sliding-mode control of structures</a:t>
            </a:r>
            <a:endParaRPr sz="3000" dirty="0">
              <a:solidFill>
                <a:schemeClr val="dk1"/>
              </a:solidFill>
              <a:latin typeface="Calibri"/>
              <a:ea typeface="Calibri"/>
              <a:cs typeface="Calibri"/>
              <a:sym typeface="Calibri"/>
            </a:endParaRPr>
          </a:p>
          <a:p>
            <a:pPr marL="457200" lvl="0" indent="0" algn="l" rtl="0">
              <a:spcBef>
                <a:spcPts val="1000"/>
              </a:spcBef>
              <a:spcAft>
                <a:spcPts val="0"/>
              </a:spcAft>
              <a:buNone/>
            </a:pPr>
            <a:r>
              <a:rPr lang="en-US" sz="3000" u="sng" dirty="0">
                <a:solidFill>
                  <a:schemeClr val="hlink"/>
                </a:solidFill>
                <a:latin typeface="Calibri"/>
                <a:ea typeface="Calibri"/>
                <a:cs typeface="Calibri"/>
                <a:sym typeface="Calibri"/>
                <a:hlinkClick r:id="rId7"/>
              </a:rPr>
              <a:t>https://www.sciencedirect.com/science/article/pii/S0141029604003396?via%3Dihub</a:t>
            </a:r>
            <a:endParaRPr sz="3000" dirty="0">
              <a:solidFill>
                <a:schemeClr val="dk1"/>
              </a:solidFill>
              <a:latin typeface="Calibri"/>
              <a:ea typeface="Calibri"/>
              <a:cs typeface="Calibri"/>
              <a:sym typeface="Calibri"/>
            </a:endParaRPr>
          </a:p>
          <a:p>
            <a:pPr marL="38100" lvl="0" algn="l" rtl="0">
              <a:spcBef>
                <a:spcPts val="1000"/>
              </a:spcBef>
              <a:spcAft>
                <a:spcPts val="0"/>
              </a:spcAft>
              <a:buClr>
                <a:schemeClr val="dk1"/>
              </a:buClr>
              <a:buSzPts val="3000"/>
            </a:pPr>
            <a:r>
              <a:rPr lang="en-US" sz="3000" dirty="0">
                <a:solidFill>
                  <a:schemeClr val="dk1"/>
                </a:solidFill>
                <a:latin typeface="Calibri"/>
                <a:ea typeface="Calibri"/>
                <a:cs typeface="Calibri"/>
                <a:sym typeface="Calibri"/>
              </a:rPr>
              <a:t>6. Adaptive Sliding Mode Control for Quadrotor Attitude Stabilization and Altitude Tracking</a:t>
            </a:r>
            <a:endParaRPr sz="3000" dirty="0">
              <a:solidFill>
                <a:schemeClr val="dk1"/>
              </a:solidFill>
              <a:latin typeface="Calibri"/>
              <a:ea typeface="Calibri"/>
              <a:cs typeface="Calibri"/>
              <a:sym typeface="Calibri"/>
            </a:endParaRPr>
          </a:p>
          <a:p>
            <a:pPr marL="457200" lvl="0" indent="0" algn="l" rtl="0">
              <a:spcBef>
                <a:spcPts val="1000"/>
              </a:spcBef>
              <a:spcAft>
                <a:spcPts val="0"/>
              </a:spcAft>
              <a:buNone/>
            </a:pPr>
            <a:r>
              <a:rPr lang="en-US" sz="3000" u="sng" dirty="0">
                <a:solidFill>
                  <a:schemeClr val="hlink"/>
                </a:solidFill>
                <a:latin typeface="Calibri"/>
                <a:ea typeface="Calibri"/>
                <a:cs typeface="Calibri"/>
                <a:sym typeface="Calibri"/>
                <a:hlinkClick r:id="rId8"/>
              </a:rPr>
              <a:t>https://ieeexplore.ieee.org/stamp/stamp.jsp?tp=&amp;arnumber=6108547</a:t>
            </a:r>
            <a:endParaRPr sz="3000" dirty="0">
              <a:solidFill>
                <a:schemeClr val="dk1"/>
              </a:solidFill>
              <a:latin typeface="Calibri"/>
              <a:ea typeface="Calibri"/>
              <a:cs typeface="Calibri"/>
              <a:sym typeface="Calibri"/>
            </a:endParaRPr>
          </a:p>
          <a:p>
            <a:pPr marL="0" lvl="0" indent="0" algn="l" rtl="0">
              <a:spcBef>
                <a:spcPts val="1000"/>
              </a:spcBef>
              <a:spcAft>
                <a:spcPts val="0"/>
              </a:spcAft>
              <a:buNone/>
            </a:pPr>
            <a:r>
              <a:rPr lang="en-US" sz="3000" dirty="0">
                <a:solidFill>
                  <a:schemeClr val="dk1"/>
                </a:solidFill>
                <a:latin typeface="Calibri"/>
                <a:ea typeface="Calibri"/>
                <a:cs typeface="Calibri"/>
                <a:sym typeface="Calibri"/>
              </a:rPr>
              <a:t>7. </a:t>
            </a:r>
            <a:r>
              <a:rPr lang="en-US" sz="3000" u="sng" dirty="0">
                <a:solidFill>
                  <a:schemeClr val="hlink"/>
                </a:solidFill>
                <a:latin typeface="Calibri"/>
                <a:ea typeface="Calibri"/>
                <a:cs typeface="Calibri"/>
                <a:sym typeface="Calibri"/>
                <a:hlinkClick r:id="rId9"/>
              </a:rPr>
              <a:t>https://andrew.gibiansky.com/blog/physics/quadcopter-dynamics</a:t>
            </a:r>
            <a:r>
              <a:rPr lang="en-US" sz="3000" dirty="0">
                <a:solidFill>
                  <a:schemeClr val="dk1"/>
                </a:solidFill>
                <a:latin typeface="Calibri"/>
                <a:ea typeface="Calibri"/>
                <a:cs typeface="Calibri"/>
                <a:sym typeface="Calibri"/>
              </a:rPr>
              <a:t>/</a:t>
            </a:r>
            <a:endParaRPr sz="3000" dirty="0">
              <a:solidFill>
                <a:schemeClr val="dk1"/>
              </a:solidFill>
              <a:latin typeface="Calibri"/>
              <a:ea typeface="Calibri"/>
              <a:cs typeface="Calibri"/>
              <a:sym typeface="Calibri"/>
            </a:endParaRPr>
          </a:p>
          <a:p>
            <a:pPr marL="0" lvl="0" indent="0" algn="l" rtl="0">
              <a:spcBef>
                <a:spcPts val="1000"/>
              </a:spcBef>
              <a:spcAft>
                <a:spcPts val="0"/>
              </a:spcAft>
              <a:buNone/>
            </a:pPr>
            <a:endParaRPr sz="3000" dirty="0">
              <a:solidFill>
                <a:schemeClr val="dk1"/>
              </a:solidFill>
              <a:latin typeface="Calibri"/>
              <a:ea typeface="Calibri"/>
              <a:cs typeface="Calibri"/>
              <a:sym typeface="Calibri"/>
            </a:endParaRPr>
          </a:p>
          <a:p>
            <a:pPr marL="0" lvl="0" indent="0" algn="l" rtl="0">
              <a:spcBef>
                <a:spcPts val="1000"/>
              </a:spcBef>
              <a:spcAft>
                <a:spcPts val="0"/>
              </a:spcAft>
              <a:buNone/>
            </a:pPr>
            <a:endParaRPr sz="3000" dirty="0">
              <a:solidFill>
                <a:schemeClr val="dk1"/>
              </a:solidFill>
              <a:latin typeface="Calibri"/>
              <a:ea typeface="Calibri"/>
              <a:cs typeface="Calibri"/>
              <a:sym typeface="Calibri"/>
            </a:endParaRPr>
          </a:p>
          <a:p>
            <a:pPr marL="457200" lvl="0" indent="0" algn="l" rtl="0">
              <a:spcBef>
                <a:spcPts val="1000"/>
              </a:spcBef>
              <a:spcAft>
                <a:spcPts val="0"/>
              </a:spcAft>
              <a:buNone/>
            </a:pPr>
            <a:endParaRPr sz="3000" dirty="0">
              <a:solidFill>
                <a:schemeClr val="dk1"/>
              </a:solidFill>
              <a:latin typeface="Calibri"/>
              <a:ea typeface="Calibri"/>
              <a:cs typeface="Calibri"/>
              <a:sym typeface="Calibri"/>
            </a:endParaRPr>
          </a:p>
          <a:p>
            <a:pPr marL="0" marR="0" lvl="0" indent="0" algn="l" rtl="0">
              <a:lnSpc>
                <a:spcPct val="100000"/>
              </a:lnSpc>
              <a:spcBef>
                <a:spcPts val="1000"/>
              </a:spcBef>
              <a:spcAft>
                <a:spcPts val="0"/>
              </a:spcAft>
              <a:buNone/>
            </a:pPr>
            <a:endParaRPr sz="3000" dirty="0">
              <a:solidFill>
                <a:schemeClr val="dk1"/>
              </a:solidFill>
              <a:latin typeface="Calibri"/>
              <a:ea typeface="Calibri"/>
              <a:cs typeface="Calibri"/>
              <a:sym typeface="Calibri"/>
            </a:endParaRPr>
          </a:p>
          <a:p>
            <a:pPr marL="0" marR="0" lvl="0" indent="0" algn="l" rtl="0">
              <a:lnSpc>
                <a:spcPct val="100000"/>
              </a:lnSpc>
              <a:spcBef>
                <a:spcPts val="1000"/>
              </a:spcBef>
              <a:spcAft>
                <a:spcPts val="0"/>
              </a:spcAft>
              <a:buClr>
                <a:srgbClr val="000000"/>
              </a:buClr>
              <a:buSzPts val="3000"/>
              <a:buFont typeface="Arial"/>
              <a:buNone/>
            </a:pPr>
            <a:endParaRPr sz="3000" b="0" i="0" u="none" strike="noStrike" cap="none" dirty="0">
              <a:solidFill>
                <a:schemeClr val="dk1"/>
              </a:solidFill>
              <a:latin typeface="Calibri"/>
              <a:ea typeface="Calibri"/>
              <a:cs typeface="Calibri"/>
              <a:sym typeface="Calibri"/>
            </a:endParaRPr>
          </a:p>
        </p:txBody>
      </p:sp>
      <p:sp>
        <p:nvSpPr>
          <p:cNvPr id="277" name="Google Shape;277;p12"/>
          <p:cNvSpPr txBox="1"/>
          <p:nvPr/>
        </p:nvSpPr>
        <p:spPr>
          <a:xfrm>
            <a:off x="1028700" y="521255"/>
            <a:ext cx="1892400" cy="215400"/>
          </a:xfrm>
          <a:prstGeom prst="rect">
            <a:avLst/>
          </a:prstGeom>
          <a:noFill/>
          <a:ln>
            <a:noFill/>
          </a:ln>
        </p:spPr>
        <p:txBody>
          <a:bodyPr spcFirstLastPara="1" wrap="square" lIns="0" tIns="0" rIns="0" bIns="0" anchor="t" anchorCtr="0">
            <a:spAutoFit/>
          </a:bodyPr>
          <a:lstStyle/>
          <a:p>
            <a:pPr marL="0" marR="0" lvl="0" indent="0" algn="l" rtl="0">
              <a:lnSpc>
                <a:spcPct val="14002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13"/>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6067" b="-12366"/>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nvGrpSpPr>
          <p:cNvPr id="283" name="Google Shape;283;p13"/>
          <p:cNvGrpSpPr/>
          <p:nvPr/>
        </p:nvGrpSpPr>
        <p:grpSpPr>
          <a:xfrm>
            <a:off x="0" y="-144662"/>
            <a:ext cx="18288118" cy="10788569"/>
            <a:chOff x="0" y="-38100"/>
            <a:chExt cx="4816592" cy="2841415"/>
          </a:xfrm>
        </p:grpSpPr>
        <p:sp>
          <p:nvSpPr>
            <p:cNvPr id="284" name="Google Shape;284;p13"/>
            <p:cNvSpPr/>
            <p:nvPr/>
          </p:nvSpPr>
          <p:spPr>
            <a:xfrm>
              <a:off x="0" y="0"/>
              <a:ext cx="4816592" cy="2803315"/>
            </a:xfrm>
            <a:custGeom>
              <a:avLst/>
              <a:gdLst/>
              <a:ahLst/>
              <a:cxnLst/>
              <a:rect l="l" t="t" r="r" b="b"/>
              <a:pathLst>
                <a:path w="4816592" h="2803315" extrusionOk="0">
                  <a:moveTo>
                    <a:pt x="0" y="0"/>
                  </a:moveTo>
                  <a:lnTo>
                    <a:pt x="4816592" y="0"/>
                  </a:lnTo>
                  <a:lnTo>
                    <a:pt x="4816592" y="2803315"/>
                  </a:lnTo>
                  <a:lnTo>
                    <a:pt x="0" y="2803315"/>
                  </a:lnTo>
                  <a:close/>
                </a:path>
              </a:pathLst>
            </a:custGeom>
            <a:solidFill>
              <a:srgbClr val="000000">
                <a:alpha val="50588"/>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85" name="Google Shape;285;p13"/>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286" name="Google Shape;286;p13"/>
          <p:cNvGrpSpPr/>
          <p:nvPr/>
        </p:nvGrpSpPr>
        <p:grpSpPr>
          <a:xfrm>
            <a:off x="1028700" y="884038"/>
            <a:ext cx="16230707" cy="8374317"/>
            <a:chOff x="0" y="-38100"/>
            <a:chExt cx="4274726" cy="2205567"/>
          </a:xfrm>
        </p:grpSpPr>
        <p:sp>
          <p:nvSpPr>
            <p:cNvPr id="287" name="Google Shape;287;p13"/>
            <p:cNvSpPr/>
            <p:nvPr/>
          </p:nvSpPr>
          <p:spPr>
            <a:xfrm>
              <a:off x="0" y="0"/>
              <a:ext cx="4274726" cy="2167467"/>
            </a:xfrm>
            <a:custGeom>
              <a:avLst/>
              <a:gdLst/>
              <a:ahLst/>
              <a:cxnLst/>
              <a:rect l="l" t="t" r="r" b="b"/>
              <a:pathLst>
                <a:path w="4274726" h="2167467" extrusionOk="0">
                  <a:moveTo>
                    <a:pt x="0" y="0"/>
                  </a:moveTo>
                  <a:lnTo>
                    <a:pt x="4274726" y="0"/>
                  </a:lnTo>
                  <a:lnTo>
                    <a:pt x="4274726" y="2167467"/>
                  </a:lnTo>
                  <a:lnTo>
                    <a:pt x="0" y="2167467"/>
                  </a:lnTo>
                  <a:close/>
                </a:path>
              </a:pathLst>
            </a:custGeom>
            <a:solidFill>
              <a:srgbClr val="000000">
                <a:alpha val="0"/>
              </a:srgbClr>
            </a:solidFill>
            <a:ln w="123825" cap="sq" cmpd="sng">
              <a:solidFill>
                <a:srgbClr val="FACE27"/>
              </a:solidFill>
              <a:prstDash val="solid"/>
              <a:miter lim="8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88" name="Google Shape;288;p13"/>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289" name="Google Shape;289;p13"/>
          <p:cNvSpPr txBox="1"/>
          <p:nvPr/>
        </p:nvSpPr>
        <p:spPr>
          <a:xfrm>
            <a:off x="2905459" y="3069818"/>
            <a:ext cx="12477000" cy="5213100"/>
          </a:xfrm>
          <a:prstGeom prst="rect">
            <a:avLst/>
          </a:prstGeom>
          <a:noFill/>
          <a:ln>
            <a:noFill/>
          </a:ln>
        </p:spPr>
        <p:txBody>
          <a:bodyPr spcFirstLastPara="1" wrap="square" lIns="0" tIns="0" rIns="0" bIns="0" anchor="t" anchorCtr="0">
            <a:spAutoFit/>
          </a:bodyPr>
          <a:lstStyle/>
          <a:p>
            <a:pPr marL="0" marR="0" lvl="0" indent="0" algn="ctr" rtl="0">
              <a:lnSpc>
                <a:spcPct val="95001"/>
              </a:lnSpc>
              <a:spcBef>
                <a:spcPts val="0"/>
              </a:spcBef>
              <a:spcAft>
                <a:spcPts val="0"/>
              </a:spcAft>
              <a:buClr>
                <a:srgbClr val="000000"/>
              </a:buClr>
              <a:buSzPts val="17825"/>
              <a:buFont typeface="Arial"/>
              <a:buNone/>
            </a:pPr>
            <a:r>
              <a:rPr lang="en-US" sz="17825" b="1" i="0" u="none" strike="noStrike" cap="none">
                <a:solidFill>
                  <a:srgbClr val="FFFFFF"/>
                </a:solidFill>
                <a:latin typeface="Arimo"/>
                <a:ea typeface="Arimo"/>
                <a:cs typeface="Arimo"/>
                <a:sym typeface="Arimo"/>
              </a:rPr>
              <a:t>Thank</a:t>
            </a:r>
            <a:endParaRPr sz="1400" b="0" i="0" u="none" strike="noStrike" cap="none">
              <a:solidFill>
                <a:srgbClr val="000000"/>
              </a:solidFill>
              <a:latin typeface="Arial"/>
              <a:ea typeface="Arial"/>
              <a:cs typeface="Arial"/>
              <a:sym typeface="Arial"/>
            </a:endParaRPr>
          </a:p>
          <a:p>
            <a:pPr marL="0" marR="0" lvl="0" indent="0" algn="ctr" rtl="0">
              <a:lnSpc>
                <a:spcPct val="95001"/>
              </a:lnSpc>
              <a:spcBef>
                <a:spcPts val="0"/>
              </a:spcBef>
              <a:spcAft>
                <a:spcPts val="0"/>
              </a:spcAft>
              <a:buClr>
                <a:srgbClr val="000000"/>
              </a:buClr>
              <a:buSzPts val="17825"/>
              <a:buFont typeface="Arial"/>
              <a:buNone/>
            </a:pPr>
            <a:r>
              <a:rPr lang="en-US" sz="17825" b="1" i="0" u="none" strike="noStrike" cap="none">
                <a:solidFill>
                  <a:srgbClr val="FFFFFF"/>
                </a:solidFill>
                <a:latin typeface="Arimo"/>
                <a:ea typeface="Arimo"/>
                <a:cs typeface="Arimo"/>
                <a:sym typeface="Arimo"/>
              </a:rPr>
              <a:t>You!</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
          <p:cNvSpPr txBox="1"/>
          <p:nvPr/>
        </p:nvSpPr>
        <p:spPr>
          <a:xfrm>
            <a:off x="4898446" y="1034215"/>
            <a:ext cx="2571900" cy="26925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100" name="Google Shape;100;p2"/>
          <p:cNvGrpSpPr/>
          <p:nvPr/>
        </p:nvGrpSpPr>
        <p:grpSpPr>
          <a:xfrm>
            <a:off x="3355426" y="3280480"/>
            <a:ext cx="1543020" cy="1543020"/>
            <a:chOff x="0" y="0"/>
            <a:chExt cx="812800" cy="812800"/>
          </a:xfrm>
        </p:grpSpPr>
        <p:sp>
          <p:nvSpPr>
            <p:cNvPr id="101" name="Google Shape;101;p2"/>
            <p:cNvSpPr/>
            <p:nvPr/>
          </p:nvSpPr>
          <p:spPr>
            <a:xfrm>
              <a:off x="0" y="0"/>
              <a:ext cx="812800" cy="812800"/>
            </a:xfrm>
            <a:custGeom>
              <a:avLst/>
              <a:gdLst/>
              <a:ahLst/>
              <a:cxnLst/>
              <a:rect l="l" t="t" r="r" b="b"/>
              <a:pathLst>
                <a:path w="812800" h="812800" extrusionOk="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FACE2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02" name="Google Shape;102;p2"/>
            <p:cNvSpPr txBox="1"/>
            <p:nvPr/>
          </p:nvSpPr>
          <p:spPr>
            <a:xfrm>
              <a:off x="127000" y="88900"/>
              <a:ext cx="558800" cy="596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03" name="Google Shape;103;p2"/>
          <p:cNvGrpSpPr/>
          <p:nvPr/>
        </p:nvGrpSpPr>
        <p:grpSpPr>
          <a:xfrm>
            <a:off x="11663459" y="3280480"/>
            <a:ext cx="1543020" cy="1543020"/>
            <a:chOff x="0" y="0"/>
            <a:chExt cx="812800" cy="812800"/>
          </a:xfrm>
        </p:grpSpPr>
        <p:sp>
          <p:nvSpPr>
            <p:cNvPr id="104" name="Google Shape;104;p2"/>
            <p:cNvSpPr/>
            <p:nvPr/>
          </p:nvSpPr>
          <p:spPr>
            <a:xfrm>
              <a:off x="0" y="0"/>
              <a:ext cx="812800" cy="812800"/>
            </a:xfrm>
            <a:custGeom>
              <a:avLst/>
              <a:gdLst/>
              <a:ahLst/>
              <a:cxnLst/>
              <a:rect l="l" t="t" r="r" b="b"/>
              <a:pathLst>
                <a:path w="812800" h="812800" extrusionOk="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FACE2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05" name="Google Shape;105;p2"/>
            <p:cNvSpPr txBox="1"/>
            <p:nvPr/>
          </p:nvSpPr>
          <p:spPr>
            <a:xfrm>
              <a:off x="127000" y="88900"/>
              <a:ext cx="558800" cy="596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06" name="Google Shape;106;p2"/>
          <p:cNvSpPr txBox="1"/>
          <p:nvPr/>
        </p:nvSpPr>
        <p:spPr>
          <a:xfrm>
            <a:off x="853100" y="1034225"/>
            <a:ext cx="14248800" cy="1165500"/>
          </a:xfrm>
          <a:prstGeom prst="rect">
            <a:avLst/>
          </a:prstGeom>
          <a:noFill/>
          <a:ln>
            <a:noFill/>
          </a:ln>
        </p:spPr>
        <p:txBody>
          <a:bodyPr spcFirstLastPara="1" wrap="square" lIns="0" tIns="0" rIns="0" bIns="0" anchor="t" anchorCtr="0">
            <a:spAutoFit/>
          </a:bodyPr>
          <a:lstStyle/>
          <a:p>
            <a:pPr marL="0" marR="0" lvl="0" indent="0" algn="ctr" rtl="0">
              <a:lnSpc>
                <a:spcPct val="140005"/>
              </a:lnSpc>
              <a:spcBef>
                <a:spcPts val="0"/>
              </a:spcBef>
              <a:spcAft>
                <a:spcPts val="0"/>
              </a:spcAft>
              <a:buClr>
                <a:srgbClr val="000000"/>
              </a:buClr>
              <a:buSzPts val="11771"/>
              <a:buFont typeface="Arial"/>
              <a:buNone/>
            </a:pPr>
            <a:r>
              <a:rPr lang="en-US" sz="7571" b="1" i="0" u="none" strike="noStrike" cap="none">
                <a:solidFill>
                  <a:srgbClr val="000000"/>
                </a:solidFill>
                <a:latin typeface="Arimo"/>
                <a:ea typeface="Arimo"/>
                <a:cs typeface="Arimo"/>
                <a:sym typeface="Arimo"/>
              </a:rPr>
              <a:t>Objective</a:t>
            </a:r>
            <a:r>
              <a:rPr lang="en-US" sz="7571" b="1">
                <a:latin typeface="Arimo"/>
                <a:ea typeface="Arimo"/>
                <a:cs typeface="Arimo"/>
                <a:sym typeface="Arimo"/>
              </a:rPr>
              <a:t> &amp; Motivation</a:t>
            </a:r>
            <a:endParaRPr sz="900" b="0" i="0" u="none" strike="noStrike" cap="none">
              <a:solidFill>
                <a:srgbClr val="000000"/>
              </a:solidFill>
              <a:latin typeface="Arial"/>
              <a:ea typeface="Arial"/>
              <a:cs typeface="Arial"/>
              <a:sym typeface="Arial"/>
            </a:endParaRPr>
          </a:p>
        </p:txBody>
      </p:sp>
      <p:sp>
        <p:nvSpPr>
          <p:cNvPr id="107" name="Google Shape;107;p2"/>
          <p:cNvSpPr txBox="1"/>
          <p:nvPr/>
        </p:nvSpPr>
        <p:spPr>
          <a:xfrm>
            <a:off x="3406258" y="3275453"/>
            <a:ext cx="1467300" cy="973200"/>
          </a:xfrm>
          <a:prstGeom prst="rect">
            <a:avLst/>
          </a:prstGeom>
          <a:noFill/>
          <a:ln>
            <a:noFill/>
          </a:ln>
        </p:spPr>
        <p:txBody>
          <a:bodyPr spcFirstLastPara="1" wrap="square" lIns="0" tIns="0" rIns="0" bIns="0" anchor="t" anchorCtr="0">
            <a:spAutoFit/>
          </a:bodyPr>
          <a:lstStyle/>
          <a:p>
            <a:pPr marL="0" marR="0" lvl="0" indent="0" algn="ctr" rtl="0">
              <a:lnSpc>
                <a:spcPct val="139996"/>
              </a:lnSpc>
              <a:spcBef>
                <a:spcPts val="0"/>
              </a:spcBef>
              <a:spcAft>
                <a:spcPts val="0"/>
              </a:spcAft>
              <a:buClr>
                <a:srgbClr val="000000"/>
              </a:buClr>
              <a:buSzPts val="6323"/>
              <a:buFont typeface="Arial"/>
              <a:buNone/>
            </a:pPr>
            <a:r>
              <a:rPr lang="en-US" sz="6323" b="1" i="0" u="none" strike="noStrike" cap="none" dirty="0">
                <a:solidFill>
                  <a:srgbClr val="000000"/>
                </a:solidFill>
                <a:latin typeface="Arimo"/>
                <a:ea typeface="Arimo"/>
                <a:cs typeface="Arimo"/>
                <a:sym typeface="Arimo"/>
              </a:rPr>
              <a:t>1</a:t>
            </a:r>
            <a:endParaRPr sz="1400" b="0" i="0" u="none" strike="noStrike" cap="none" dirty="0">
              <a:solidFill>
                <a:srgbClr val="000000"/>
              </a:solidFill>
              <a:latin typeface="Arial"/>
              <a:ea typeface="Arial"/>
              <a:cs typeface="Arial"/>
              <a:sym typeface="Arial"/>
            </a:endParaRPr>
          </a:p>
        </p:txBody>
      </p:sp>
      <p:sp>
        <p:nvSpPr>
          <p:cNvPr id="108" name="Google Shape;108;p2"/>
          <p:cNvSpPr txBox="1"/>
          <p:nvPr/>
        </p:nvSpPr>
        <p:spPr>
          <a:xfrm>
            <a:off x="11727254" y="3303365"/>
            <a:ext cx="1467300" cy="973200"/>
          </a:xfrm>
          <a:prstGeom prst="rect">
            <a:avLst/>
          </a:prstGeom>
          <a:noFill/>
          <a:ln>
            <a:noFill/>
          </a:ln>
        </p:spPr>
        <p:txBody>
          <a:bodyPr spcFirstLastPara="1" wrap="square" lIns="0" tIns="0" rIns="0" bIns="0" anchor="t" anchorCtr="0">
            <a:spAutoFit/>
          </a:bodyPr>
          <a:lstStyle/>
          <a:p>
            <a:pPr marL="0" marR="0" lvl="0" indent="0" algn="ctr" rtl="0">
              <a:lnSpc>
                <a:spcPct val="139996"/>
              </a:lnSpc>
              <a:spcBef>
                <a:spcPts val="0"/>
              </a:spcBef>
              <a:spcAft>
                <a:spcPts val="0"/>
              </a:spcAft>
              <a:buClr>
                <a:srgbClr val="000000"/>
              </a:buClr>
              <a:buSzPts val="6323"/>
              <a:buFont typeface="Arial"/>
              <a:buNone/>
            </a:pPr>
            <a:r>
              <a:rPr lang="en-US" sz="6323" b="1" i="0" u="none" strike="noStrike" cap="none" dirty="0">
                <a:solidFill>
                  <a:srgbClr val="000000"/>
                </a:solidFill>
                <a:latin typeface="Arimo"/>
                <a:ea typeface="Arimo"/>
                <a:cs typeface="Arimo"/>
                <a:sym typeface="Arimo"/>
              </a:rPr>
              <a:t>2</a:t>
            </a:r>
            <a:endParaRPr sz="1400" b="0" i="0" u="none" strike="noStrike" cap="none" dirty="0">
              <a:solidFill>
                <a:srgbClr val="000000"/>
              </a:solidFill>
              <a:latin typeface="Arial"/>
              <a:ea typeface="Arial"/>
              <a:cs typeface="Arial"/>
              <a:sym typeface="Arial"/>
            </a:endParaRPr>
          </a:p>
        </p:txBody>
      </p:sp>
      <p:sp>
        <p:nvSpPr>
          <p:cNvPr id="109" name="Google Shape;109;p2"/>
          <p:cNvSpPr txBox="1"/>
          <p:nvPr/>
        </p:nvSpPr>
        <p:spPr>
          <a:xfrm>
            <a:off x="1230749" y="5463501"/>
            <a:ext cx="6853200" cy="3453300"/>
          </a:xfrm>
          <a:prstGeom prst="rect">
            <a:avLst/>
          </a:prstGeom>
          <a:noFill/>
          <a:ln>
            <a:noFill/>
          </a:ln>
        </p:spPr>
        <p:txBody>
          <a:bodyPr spcFirstLastPara="1" wrap="square" lIns="0" tIns="0" rIns="0" bIns="0" anchor="t" anchorCtr="0">
            <a:spAutoFit/>
          </a:bodyPr>
          <a:lstStyle/>
          <a:p>
            <a:pPr marL="457200" marR="0" lvl="0" indent="-432117" algn="l" rtl="0">
              <a:lnSpc>
                <a:spcPct val="100000"/>
              </a:lnSpc>
              <a:spcBef>
                <a:spcPts val="0"/>
              </a:spcBef>
              <a:spcAft>
                <a:spcPts val="0"/>
              </a:spcAft>
              <a:buSzPts val="3205"/>
              <a:buFont typeface="Arimo"/>
              <a:buChar char="●"/>
            </a:pPr>
            <a:r>
              <a:rPr lang="en-US" sz="3205" b="0" i="0" u="none" strike="noStrike" cap="none" dirty="0">
                <a:solidFill>
                  <a:srgbClr val="000000"/>
                </a:solidFill>
                <a:latin typeface="Arimo"/>
                <a:ea typeface="Arimo"/>
                <a:cs typeface="Arimo"/>
                <a:sym typeface="Arimo"/>
              </a:rPr>
              <a:t>Attitude and Altitude control of Amphibious Drone </a:t>
            </a:r>
            <a:endParaRPr sz="3205" b="0" i="0" u="none" strike="noStrike" cap="none" dirty="0">
              <a:solidFill>
                <a:srgbClr val="000000"/>
              </a:solidFill>
              <a:latin typeface="Arimo"/>
              <a:ea typeface="Arimo"/>
              <a:cs typeface="Arimo"/>
              <a:sym typeface="Arimo"/>
            </a:endParaRPr>
          </a:p>
          <a:p>
            <a:pPr marL="457200" marR="0" lvl="0" indent="-432117" algn="l" rtl="0">
              <a:lnSpc>
                <a:spcPct val="100000"/>
              </a:lnSpc>
              <a:spcBef>
                <a:spcPts val="0"/>
              </a:spcBef>
              <a:spcAft>
                <a:spcPts val="0"/>
              </a:spcAft>
              <a:buSzPts val="3205"/>
              <a:buFont typeface="Arimo"/>
              <a:buChar char="●"/>
            </a:pPr>
            <a:r>
              <a:rPr lang="en-US" sz="3205" dirty="0">
                <a:latin typeface="Arimo"/>
                <a:ea typeface="Arimo"/>
                <a:cs typeface="Arimo"/>
                <a:sym typeface="Arimo"/>
              </a:rPr>
              <a:t>U</a:t>
            </a:r>
            <a:r>
              <a:rPr lang="en-US" sz="3205" b="0" i="0" u="none" strike="noStrike" cap="none" dirty="0">
                <a:solidFill>
                  <a:srgbClr val="000000"/>
                </a:solidFill>
                <a:latin typeface="Arimo"/>
                <a:ea typeface="Arimo"/>
                <a:cs typeface="Arimo"/>
                <a:sym typeface="Arimo"/>
              </a:rPr>
              <a:t>sing controllers like PID, SMC and </a:t>
            </a:r>
            <a:r>
              <a:rPr lang="en-US" sz="3205" dirty="0">
                <a:latin typeface="Arimo"/>
                <a:ea typeface="Arimo"/>
                <a:cs typeface="Arimo"/>
                <a:sym typeface="Arimo"/>
              </a:rPr>
              <a:t>Fuzzy Logic SMC</a:t>
            </a:r>
            <a:r>
              <a:rPr lang="en-US" sz="3205" b="0" i="0" u="none" strike="noStrike" cap="none" dirty="0">
                <a:solidFill>
                  <a:srgbClr val="000000"/>
                </a:solidFill>
                <a:latin typeface="Arimo"/>
                <a:ea typeface="Arimo"/>
                <a:cs typeface="Arimo"/>
                <a:sym typeface="Arimo"/>
              </a:rPr>
              <a:t> to get desired Roll, Pitch, Yaw &amp; Height</a:t>
            </a:r>
            <a:endParaRPr sz="3205" dirty="0">
              <a:latin typeface="Arimo"/>
              <a:ea typeface="Arimo"/>
              <a:cs typeface="Arimo"/>
              <a:sym typeface="Arimo"/>
            </a:endParaRPr>
          </a:p>
          <a:p>
            <a:pPr marL="457200" marR="0" lvl="0" indent="-432117" algn="l" rtl="0">
              <a:lnSpc>
                <a:spcPct val="100000"/>
              </a:lnSpc>
              <a:spcBef>
                <a:spcPts val="0"/>
              </a:spcBef>
              <a:spcAft>
                <a:spcPts val="0"/>
              </a:spcAft>
              <a:buSzPts val="3205"/>
              <a:buFont typeface="Arimo"/>
              <a:buChar char="●"/>
            </a:pPr>
            <a:r>
              <a:rPr lang="en-US" sz="3205" dirty="0">
                <a:latin typeface="Arimo"/>
                <a:ea typeface="Arimo"/>
                <a:cs typeface="Arimo"/>
                <a:sym typeface="Arimo"/>
              </a:rPr>
              <a:t>8-shape trajectory</a:t>
            </a:r>
            <a:endParaRPr sz="3205" dirty="0">
              <a:latin typeface="Arimo"/>
              <a:ea typeface="Arimo"/>
              <a:cs typeface="Arimo"/>
              <a:sym typeface="Arimo"/>
            </a:endParaRPr>
          </a:p>
          <a:p>
            <a:pPr marL="457200" marR="0" lvl="0" indent="-432117" algn="l" rtl="0">
              <a:lnSpc>
                <a:spcPct val="100000"/>
              </a:lnSpc>
              <a:spcBef>
                <a:spcPts val="0"/>
              </a:spcBef>
              <a:spcAft>
                <a:spcPts val="0"/>
              </a:spcAft>
              <a:buSzPts val="3205"/>
              <a:buFont typeface="Arimo"/>
              <a:buChar char="●"/>
            </a:pPr>
            <a:r>
              <a:rPr lang="en-US" sz="3205" dirty="0">
                <a:latin typeface="Arimo"/>
                <a:ea typeface="Arimo"/>
                <a:cs typeface="Arimo"/>
                <a:sym typeface="Arimo"/>
              </a:rPr>
              <a:t>Physical Simulations</a:t>
            </a:r>
            <a:endParaRPr sz="3205" dirty="0">
              <a:latin typeface="Arimo"/>
              <a:ea typeface="Arimo"/>
              <a:cs typeface="Arimo"/>
              <a:sym typeface="Arimo"/>
            </a:endParaRPr>
          </a:p>
        </p:txBody>
      </p:sp>
      <p:sp>
        <p:nvSpPr>
          <p:cNvPr id="110" name="Google Shape;110;p2"/>
          <p:cNvSpPr txBox="1"/>
          <p:nvPr/>
        </p:nvSpPr>
        <p:spPr>
          <a:xfrm>
            <a:off x="9296700" y="5342175"/>
            <a:ext cx="6853200" cy="44400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3205"/>
              <a:buFont typeface="Arial"/>
              <a:buNone/>
            </a:pPr>
            <a:r>
              <a:rPr lang="en-US" sz="3205" dirty="0">
                <a:latin typeface="Arimo"/>
                <a:ea typeface="Arimo"/>
                <a:cs typeface="Arimo"/>
                <a:sym typeface="Arimo"/>
              </a:rPr>
              <a:t>Defense and Security: Hybrid UAUVs can be employed for defense and security purposes, offering versatile surveillance capabilities in both aerial and water.</a:t>
            </a:r>
            <a:endParaRPr sz="3205" dirty="0">
              <a:latin typeface="Arimo"/>
              <a:ea typeface="Arimo"/>
              <a:cs typeface="Arimo"/>
              <a:sym typeface="Arimo"/>
            </a:endParaRPr>
          </a:p>
          <a:p>
            <a:pPr marL="0" marR="0" lvl="0" indent="0" algn="l" rtl="0">
              <a:lnSpc>
                <a:spcPct val="100000"/>
              </a:lnSpc>
              <a:spcBef>
                <a:spcPts val="0"/>
              </a:spcBef>
              <a:spcAft>
                <a:spcPts val="0"/>
              </a:spcAft>
              <a:buClr>
                <a:srgbClr val="000000"/>
              </a:buClr>
              <a:buSzPts val="3205"/>
              <a:buFont typeface="Arial"/>
              <a:buNone/>
            </a:pPr>
            <a:r>
              <a:rPr lang="en-US" sz="3205" dirty="0">
                <a:latin typeface="Arimo"/>
                <a:ea typeface="Arimo"/>
                <a:cs typeface="Arimo"/>
                <a:sym typeface="Arimo"/>
              </a:rPr>
              <a:t>Oil and Gas Industry: In the oil and gas sector, hybrid UAUVs can be used for inspecting underwater infrastructure, pipelines, and rigs.</a:t>
            </a:r>
            <a:endParaRPr sz="3205" dirty="0">
              <a:latin typeface="Arimo"/>
              <a:ea typeface="Arimo"/>
              <a:cs typeface="Arimo"/>
              <a:sym typeface="Arimo"/>
            </a:endParaRPr>
          </a:p>
        </p:txBody>
      </p:sp>
      <p:sp>
        <p:nvSpPr>
          <p:cNvPr id="111" name="Google Shape;111;p2"/>
          <p:cNvSpPr txBox="1"/>
          <p:nvPr/>
        </p:nvSpPr>
        <p:spPr>
          <a:xfrm>
            <a:off x="1028700" y="521255"/>
            <a:ext cx="1892400" cy="215400"/>
          </a:xfrm>
          <a:prstGeom prst="rect">
            <a:avLst/>
          </a:prstGeom>
          <a:noFill/>
          <a:ln>
            <a:noFill/>
          </a:ln>
        </p:spPr>
        <p:txBody>
          <a:bodyPr spcFirstLastPara="1" wrap="square" lIns="0" tIns="0" rIns="0" bIns="0" anchor="t" anchorCtr="0">
            <a:spAutoFit/>
          </a:bodyPr>
          <a:lstStyle/>
          <a:p>
            <a:pPr marL="0" marR="0" lvl="0" indent="0" algn="l" rtl="0">
              <a:lnSpc>
                <a:spcPct val="14002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12" name="Google Shape;112;p2"/>
          <p:cNvPicPr preferRelativeResize="0"/>
          <p:nvPr/>
        </p:nvPicPr>
        <p:blipFill>
          <a:blip r:embed="rId3">
            <a:alphaModFix/>
          </a:blip>
          <a:stretch>
            <a:fillRect/>
          </a:stretch>
        </p:blipFill>
        <p:spPr>
          <a:xfrm>
            <a:off x="14235359" y="269300"/>
            <a:ext cx="3543466" cy="30111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p:nvPr/>
        </p:nvSpPr>
        <p:spPr>
          <a:xfrm>
            <a:off x="318425" y="2115250"/>
            <a:ext cx="17580000" cy="7065000"/>
          </a:xfrm>
          <a:prstGeom prst="rect">
            <a:avLst/>
          </a:prstGeom>
          <a:noFill/>
          <a:ln w="38100" cap="flat" cmpd="sng">
            <a:solidFill>
              <a:srgbClr val="000000"/>
            </a:solidFill>
            <a:prstDash val="solid"/>
            <a:round/>
            <a:headEnd type="none" w="sm" len="sm"/>
            <a:tailEnd type="none" w="sm" len="sm"/>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2700"/>
              <a:buFont typeface="Arial"/>
              <a:buNone/>
            </a:pPr>
            <a:endParaRPr sz="2700" b="0" i="0" u="none" strike="noStrike" cap="none">
              <a:solidFill>
                <a:srgbClr val="000000"/>
              </a:solidFill>
              <a:latin typeface="Arimo"/>
              <a:ea typeface="Arimo"/>
              <a:cs typeface="Arimo"/>
              <a:sym typeface="Arimo"/>
            </a:endParaRPr>
          </a:p>
          <a:p>
            <a:pPr marL="0" marR="0" lvl="0" indent="0" algn="l" rtl="0">
              <a:lnSpc>
                <a:spcPct val="100000"/>
              </a:lnSpc>
              <a:spcBef>
                <a:spcPts val="0"/>
              </a:spcBef>
              <a:spcAft>
                <a:spcPts val="0"/>
              </a:spcAft>
              <a:buClr>
                <a:srgbClr val="000000"/>
              </a:buClr>
              <a:buSzPts val="2700"/>
              <a:buFont typeface="Arial"/>
              <a:buNone/>
            </a:pPr>
            <a:r>
              <a:rPr lang="en-US" sz="2700" b="0" i="0" u="none" strike="noStrike" cap="none">
                <a:solidFill>
                  <a:srgbClr val="000000"/>
                </a:solidFill>
                <a:latin typeface="Arimo"/>
                <a:ea typeface="Arimo"/>
                <a:cs typeface="Arimo"/>
                <a:sym typeface="Arimo"/>
              </a:rPr>
              <a:t>  A</a:t>
            </a:r>
            <a:r>
              <a:rPr lang="en-US" sz="2700">
                <a:latin typeface="Arimo"/>
                <a:ea typeface="Arimo"/>
                <a:cs typeface="Arimo"/>
                <a:sym typeface="Arimo"/>
              </a:rPr>
              <a:t>n Amphibious Drone</a:t>
            </a:r>
            <a:r>
              <a:rPr lang="en-US" sz="2700" b="0" i="0" u="none" strike="noStrike" cap="none">
                <a:solidFill>
                  <a:srgbClr val="000000"/>
                </a:solidFill>
                <a:latin typeface="Arimo"/>
                <a:ea typeface="Arimo"/>
                <a:cs typeface="Arimo"/>
                <a:sym typeface="Arimo"/>
              </a:rPr>
              <a:t>, is a type of hybrid </a:t>
            </a:r>
            <a:r>
              <a:rPr lang="en-US" sz="2700" b="1" i="0" u="sng" strike="noStrike" cap="none">
                <a:solidFill>
                  <a:srgbClr val="000000"/>
                </a:solidFill>
                <a:latin typeface="Arimo"/>
                <a:ea typeface="Arimo"/>
                <a:cs typeface="Arimo"/>
                <a:sym typeface="Arimo"/>
              </a:rPr>
              <a:t>Unmanned Aerial and Underwater Vehicle</a:t>
            </a:r>
            <a:r>
              <a:rPr lang="en-US" sz="2700" b="0" i="0" u="none" strike="noStrike" cap="none">
                <a:solidFill>
                  <a:srgbClr val="000000"/>
                </a:solidFill>
                <a:latin typeface="Arimo"/>
                <a:ea typeface="Arimo"/>
                <a:cs typeface="Arimo"/>
                <a:sym typeface="Arimo"/>
              </a:rPr>
              <a:t> or UAUV  that is</a:t>
            </a:r>
            <a:endParaRPr sz="2700">
              <a:latin typeface="Arimo"/>
              <a:ea typeface="Arimo"/>
              <a:cs typeface="Arimo"/>
              <a:sym typeface="Arimo"/>
            </a:endParaRPr>
          </a:p>
          <a:p>
            <a:pPr marL="0" marR="0" lvl="0" indent="0" algn="l" rtl="0">
              <a:lnSpc>
                <a:spcPct val="100000"/>
              </a:lnSpc>
              <a:spcBef>
                <a:spcPts val="0"/>
              </a:spcBef>
              <a:spcAft>
                <a:spcPts val="0"/>
              </a:spcAft>
              <a:buClr>
                <a:srgbClr val="000000"/>
              </a:buClr>
              <a:buSzPts val="2700"/>
              <a:buFont typeface="Arial"/>
              <a:buNone/>
            </a:pPr>
            <a:r>
              <a:rPr lang="en-US" sz="2700">
                <a:latin typeface="Arimo"/>
                <a:ea typeface="Arimo"/>
                <a:cs typeface="Arimo"/>
                <a:sym typeface="Arimo"/>
              </a:rPr>
              <a:t>  </a:t>
            </a:r>
            <a:r>
              <a:rPr lang="en-US" sz="2700" b="0" i="0" u="none" strike="noStrike" cap="none">
                <a:solidFill>
                  <a:srgbClr val="000000"/>
                </a:solidFill>
                <a:latin typeface="Arimo"/>
                <a:ea typeface="Arimo"/>
                <a:cs typeface="Arimo"/>
                <a:sym typeface="Arimo"/>
              </a:rPr>
              <a:t>characterized by</a:t>
            </a:r>
            <a:r>
              <a:rPr lang="en-US" sz="2700">
                <a:latin typeface="Arimo"/>
                <a:ea typeface="Arimo"/>
                <a:cs typeface="Arimo"/>
                <a:sym typeface="Arimo"/>
              </a:rPr>
              <a:t> </a:t>
            </a:r>
            <a:r>
              <a:rPr lang="en-US" sz="2700" b="0" i="0" u="none" strike="noStrike" cap="none">
                <a:solidFill>
                  <a:srgbClr val="000000"/>
                </a:solidFill>
                <a:latin typeface="Arimo"/>
                <a:ea typeface="Arimo"/>
                <a:cs typeface="Arimo"/>
                <a:sym typeface="Arimo"/>
              </a:rPr>
              <a:t>its</a:t>
            </a:r>
            <a:r>
              <a:rPr lang="en-US" sz="2700">
                <a:latin typeface="Arimo"/>
                <a:ea typeface="Arimo"/>
                <a:cs typeface="Arimo"/>
                <a:sym typeface="Arimo"/>
              </a:rPr>
              <a:t> eight</a:t>
            </a:r>
            <a:r>
              <a:rPr lang="en-US" sz="2700" b="0" i="0" u="none" strike="noStrike" cap="none">
                <a:solidFill>
                  <a:srgbClr val="000000"/>
                </a:solidFill>
                <a:latin typeface="Arimo"/>
                <a:ea typeface="Arimo"/>
                <a:cs typeface="Arimo"/>
                <a:sym typeface="Arimo"/>
              </a:rPr>
              <a:t> rotors.  </a:t>
            </a:r>
            <a:r>
              <a:rPr lang="en-US" sz="2700">
                <a:latin typeface="Arimo"/>
                <a:ea typeface="Arimo"/>
                <a:cs typeface="Arimo"/>
                <a:sym typeface="Arimo"/>
              </a:rPr>
              <a:t>UAUV</a:t>
            </a:r>
            <a:r>
              <a:rPr lang="en-US" sz="2700" b="0" i="0" u="none" strike="noStrike" cap="none">
                <a:solidFill>
                  <a:srgbClr val="000000"/>
                </a:solidFill>
                <a:latin typeface="Arimo"/>
                <a:ea typeface="Arimo"/>
                <a:cs typeface="Arimo"/>
                <a:sym typeface="Arimo"/>
              </a:rPr>
              <a:t> vehicles </a:t>
            </a:r>
            <a:r>
              <a:rPr lang="en-US" sz="2700">
                <a:latin typeface="Arimo"/>
                <a:ea typeface="Arimo"/>
                <a:cs typeface="Arimo"/>
                <a:sym typeface="Arimo"/>
              </a:rPr>
              <a:t>are</a:t>
            </a:r>
            <a:r>
              <a:rPr lang="en-US" sz="2700" b="0" i="0" u="none" strike="noStrike" cap="none">
                <a:solidFill>
                  <a:srgbClr val="000000"/>
                </a:solidFill>
                <a:latin typeface="Arimo"/>
                <a:ea typeface="Arimo"/>
                <a:cs typeface="Arimo"/>
                <a:sym typeface="Arimo"/>
              </a:rPr>
              <a:t> capable of operating both in the air and underwater</a:t>
            </a:r>
            <a:endParaRPr sz="2700">
              <a:latin typeface="Arimo"/>
              <a:ea typeface="Arimo"/>
              <a:cs typeface="Arimo"/>
              <a:sym typeface="Arimo"/>
            </a:endParaRPr>
          </a:p>
          <a:p>
            <a:pPr marL="0" marR="0" lvl="0" indent="457200" algn="l" rtl="0">
              <a:lnSpc>
                <a:spcPct val="100000"/>
              </a:lnSpc>
              <a:spcBef>
                <a:spcPts val="0"/>
              </a:spcBef>
              <a:spcAft>
                <a:spcPts val="0"/>
              </a:spcAft>
              <a:buClr>
                <a:srgbClr val="000000"/>
              </a:buClr>
              <a:buSzPts val="2700"/>
              <a:buFont typeface="Arial"/>
              <a:buNone/>
            </a:pPr>
            <a:endParaRPr sz="2700">
              <a:latin typeface="Arimo"/>
              <a:ea typeface="Arimo"/>
              <a:cs typeface="Arimo"/>
              <a:sym typeface="Arimo"/>
            </a:endParaRPr>
          </a:p>
          <a:p>
            <a:pPr marL="0" marR="0" lvl="0" indent="0" algn="l" rtl="0">
              <a:lnSpc>
                <a:spcPct val="100000"/>
              </a:lnSpc>
              <a:spcBef>
                <a:spcPts val="0"/>
              </a:spcBef>
              <a:spcAft>
                <a:spcPts val="0"/>
              </a:spcAft>
              <a:buClr>
                <a:srgbClr val="000000"/>
              </a:buClr>
              <a:buSzPts val="2700"/>
              <a:buFont typeface="Arial"/>
              <a:buNone/>
            </a:pPr>
            <a:r>
              <a:rPr lang="en-US" sz="2700" b="0" i="0" u="none" strike="noStrike" cap="none">
                <a:solidFill>
                  <a:srgbClr val="000000"/>
                </a:solidFill>
                <a:latin typeface="Arimo"/>
                <a:ea typeface="Arimo"/>
                <a:cs typeface="Arimo"/>
                <a:sym typeface="Arimo"/>
              </a:rPr>
              <a:t>  Some key features of </a:t>
            </a:r>
            <a:r>
              <a:rPr lang="en-US" sz="2700">
                <a:latin typeface="Arimo"/>
                <a:ea typeface="Arimo"/>
                <a:cs typeface="Arimo"/>
                <a:sym typeface="Arimo"/>
              </a:rPr>
              <a:t>UAUV</a:t>
            </a:r>
            <a:r>
              <a:rPr lang="en-US" sz="2700" b="0" i="0" u="none" strike="noStrike" cap="none">
                <a:solidFill>
                  <a:srgbClr val="000000"/>
                </a:solidFill>
                <a:latin typeface="Arimo"/>
                <a:ea typeface="Arimo"/>
                <a:cs typeface="Arimo"/>
                <a:sym typeface="Arimo"/>
              </a:rPr>
              <a:t> include: -</a:t>
            </a:r>
            <a:endParaRPr sz="2700" b="0" i="0" u="none" strike="noStrike" cap="none">
              <a:solidFill>
                <a:srgbClr val="000000"/>
              </a:solidFill>
              <a:latin typeface="Arimo"/>
              <a:ea typeface="Arimo"/>
              <a:cs typeface="Arimo"/>
              <a:sym typeface="Arimo"/>
            </a:endParaRPr>
          </a:p>
          <a:p>
            <a:pPr marL="0" marR="0" lvl="0" indent="0" algn="l" rtl="0">
              <a:lnSpc>
                <a:spcPct val="100000"/>
              </a:lnSpc>
              <a:spcBef>
                <a:spcPts val="0"/>
              </a:spcBef>
              <a:spcAft>
                <a:spcPts val="0"/>
              </a:spcAft>
              <a:buClr>
                <a:srgbClr val="000000"/>
              </a:buClr>
              <a:buSzPts val="2700"/>
              <a:buFont typeface="Arial"/>
              <a:buNone/>
            </a:pPr>
            <a:endParaRPr sz="2700">
              <a:latin typeface="Arimo"/>
              <a:ea typeface="Arimo"/>
              <a:cs typeface="Arimo"/>
              <a:sym typeface="Arimo"/>
            </a:endParaRPr>
          </a:p>
          <a:p>
            <a:pPr marL="457200" marR="0" lvl="0" indent="-400050" algn="l" rtl="0">
              <a:lnSpc>
                <a:spcPct val="100000"/>
              </a:lnSpc>
              <a:spcBef>
                <a:spcPts val="0"/>
              </a:spcBef>
              <a:spcAft>
                <a:spcPts val="0"/>
              </a:spcAft>
              <a:buClr>
                <a:srgbClr val="000000"/>
              </a:buClr>
              <a:buSzPts val="2700"/>
              <a:buFont typeface="Arimo"/>
              <a:buChar char="●"/>
            </a:pPr>
            <a:r>
              <a:rPr lang="en-US" sz="2700" b="1" i="0" u="none" strike="noStrike" cap="none">
                <a:solidFill>
                  <a:srgbClr val="000000"/>
                </a:solidFill>
                <a:latin typeface="Arimo"/>
                <a:ea typeface="Arimo"/>
                <a:cs typeface="Arimo"/>
                <a:sym typeface="Arimo"/>
              </a:rPr>
              <a:t>Versatility: </a:t>
            </a:r>
            <a:r>
              <a:rPr lang="en-US" sz="2700" i="0" u="none" strike="noStrike" cap="none">
                <a:solidFill>
                  <a:srgbClr val="000000"/>
                </a:solidFill>
                <a:latin typeface="Arimo"/>
                <a:ea typeface="Arimo"/>
                <a:cs typeface="Arimo"/>
                <a:sym typeface="Arimo"/>
              </a:rPr>
              <a:t>This flexibility could be advantageous for missions that require both aerial and underwater data collection or surveillance. </a:t>
            </a:r>
            <a:endParaRPr sz="2700" i="0" u="none" strike="noStrike" cap="none">
              <a:solidFill>
                <a:srgbClr val="000000"/>
              </a:solidFill>
              <a:latin typeface="Arimo"/>
              <a:ea typeface="Arimo"/>
              <a:cs typeface="Arimo"/>
              <a:sym typeface="Arimo"/>
            </a:endParaRPr>
          </a:p>
          <a:p>
            <a:pPr marL="457200" marR="0" lvl="0" indent="-400050" algn="l" rtl="0">
              <a:lnSpc>
                <a:spcPct val="100000"/>
              </a:lnSpc>
              <a:spcBef>
                <a:spcPts val="0"/>
              </a:spcBef>
              <a:spcAft>
                <a:spcPts val="0"/>
              </a:spcAft>
              <a:buSzPts val="2700"/>
              <a:buFont typeface="Arimo"/>
              <a:buChar char="●"/>
            </a:pPr>
            <a:r>
              <a:rPr lang="en-US" sz="2700" b="1">
                <a:latin typeface="Arimo"/>
                <a:ea typeface="Arimo"/>
                <a:cs typeface="Arimo"/>
                <a:sym typeface="Arimo"/>
              </a:rPr>
              <a:t>Adaptive Propulsion Systems:</a:t>
            </a:r>
            <a:r>
              <a:rPr lang="en-US" sz="2700">
                <a:latin typeface="Arimo"/>
                <a:ea typeface="Arimo"/>
                <a:cs typeface="Arimo"/>
                <a:sym typeface="Arimo"/>
              </a:rPr>
              <a:t> Hybrid vehicles often have specialized propulsion systems to operate efficiently in both air and water.</a:t>
            </a:r>
            <a:endParaRPr sz="2700">
              <a:latin typeface="Arimo"/>
              <a:ea typeface="Arimo"/>
              <a:cs typeface="Arimo"/>
              <a:sym typeface="Arimo"/>
            </a:endParaRPr>
          </a:p>
          <a:p>
            <a:pPr marL="457200" marR="0" lvl="0" indent="-400050" algn="l" rtl="0">
              <a:lnSpc>
                <a:spcPct val="100000"/>
              </a:lnSpc>
              <a:spcBef>
                <a:spcPts val="0"/>
              </a:spcBef>
              <a:spcAft>
                <a:spcPts val="0"/>
              </a:spcAft>
              <a:buClr>
                <a:srgbClr val="000000"/>
              </a:buClr>
              <a:buSzPts val="2700"/>
              <a:buFont typeface="Arimo"/>
              <a:buChar char="●"/>
            </a:pPr>
            <a:r>
              <a:rPr lang="en-US" sz="2700" b="1">
                <a:latin typeface="Arimo"/>
                <a:ea typeface="Arimo"/>
                <a:cs typeface="Arimo"/>
                <a:sym typeface="Arimo"/>
              </a:rPr>
              <a:t>Seamless Transition: </a:t>
            </a:r>
            <a:r>
              <a:rPr lang="en-US" sz="2700">
                <a:latin typeface="Arimo"/>
                <a:ea typeface="Arimo"/>
                <a:cs typeface="Arimo"/>
                <a:sym typeface="Arimo"/>
              </a:rPr>
              <a:t>The ability to transition smoothly between aerial and underwater modes is crucial. This would likely involve advanced control systems, sensor integration, and reliable mechanisms for changing modes.</a:t>
            </a:r>
            <a:endParaRPr sz="2700">
              <a:latin typeface="Arimo"/>
              <a:ea typeface="Arimo"/>
              <a:cs typeface="Arimo"/>
              <a:sym typeface="Arimo"/>
            </a:endParaRPr>
          </a:p>
          <a:p>
            <a:pPr marL="457200" marR="0" lvl="0" indent="-400050" algn="l" rtl="0">
              <a:lnSpc>
                <a:spcPct val="100000"/>
              </a:lnSpc>
              <a:spcBef>
                <a:spcPts val="0"/>
              </a:spcBef>
              <a:spcAft>
                <a:spcPts val="0"/>
              </a:spcAft>
              <a:buClr>
                <a:srgbClr val="000000"/>
              </a:buClr>
              <a:buSzPts val="2700"/>
              <a:buFont typeface="Arimo"/>
              <a:buChar char="●"/>
            </a:pPr>
            <a:r>
              <a:rPr lang="en-US" sz="2700" b="1">
                <a:latin typeface="Arimo"/>
                <a:ea typeface="Arimo"/>
                <a:cs typeface="Arimo"/>
                <a:sym typeface="Arimo"/>
              </a:rPr>
              <a:t>Communication Systems: </a:t>
            </a:r>
            <a:r>
              <a:rPr lang="en-US" sz="2700">
                <a:latin typeface="Arimo"/>
                <a:ea typeface="Arimo"/>
                <a:cs typeface="Arimo"/>
                <a:sym typeface="Arimo"/>
              </a:rPr>
              <a:t>Effective communication systems would be necessary for the UAUV to relay data between aerial and underwater modes and communicate with a remote operator or control center.</a:t>
            </a:r>
            <a:endParaRPr sz="2700">
              <a:latin typeface="Arimo"/>
              <a:ea typeface="Arimo"/>
              <a:cs typeface="Arimo"/>
              <a:sym typeface="Arimo"/>
            </a:endParaRPr>
          </a:p>
          <a:p>
            <a:pPr marL="457200" marR="0" lvl="0" indent="-400050" algn="l" rtl="0">
              <a:lnSpc>
                <a:spcPct val="100000"/>
              </a:lnSpc>
              <a:spcBef>
                <a:spcPts val="0"/>
              </a:spcBef>
              <a:spcAft>
                <a:spcPts val="0"/>
              </a:spcAft>
              <a:buClr>
                <a:srgbClr val="000000"/>
              </a:buClr>
              <a:buSzPts val="2700"/>
              <a:buFont typeface="Arimo"/>
              <a:buChar char="●"/>
            </a:pPr>
            <a:r>
              <a:rPr lang="en-US" sz="2700" b="1">
                <a:latin typeface="Arimo"/>
                <a:ea typeface="Arimo"/>
                <a:cs typeface="Arimo"/>
                <a:sym typeface="Arimo"/>
              </a:rPr>
              <a:t>Energy Management: </a:t>
            </a:r>
            <a:r>
              <a:rPr lang="en-US" sz="2700">
                <a:latin typeface="Arimo"/>
                <a:ea typeface="Arimo"/>
                <a:cs typeface="Arimo"/>
                <a:sym typeface="Arimo"/>
              </a:rPr>
              <a:t>Managing energy efficiently is crucial for a hybrid UAUV, considering the different energy requirements for aerial and underwater propulsion. This might involve advanced battery systems or other power sources.</a:t>
            </a:r>
            <a:endParaRPr sz="2700" b="0" i="0" u="none" strike="noStrike" cap="none">
              <a:solidFill>
                <a:schemeClr val="dk1"/>
              </a:solidFill>
              <a:latin typeface="Arimo"/>
              <a:ea typeface="Arimo"/>
              <a:cs typeface="Arimo"/>
              <a:sym typeface="Arimo"/>
            </a:endParaRPr>
          </a:p>
        </p:txBody>
      </p:sp>
      <p:sp>
        <p:nvSpPr>
          <p:cNvPr id="118" name="Google Shape;118;p3"/>
          <p:cNvSpPr txBox="1"/>
          <p:nvPr/>
        </p:nvSpPr>
        <p:spPr>
          <a:xfrm>
            <a:off x="4051450" y="521249"/>
            <a:ext cx="9638700" cy="1162200"/>
          </a:xfrm>
          <a:prstGeom prst="rect">
            <a:avLst/>
          </a:prstGeom>
          <a:noFill/>
          <a:ln>
            <a:noFill/>
          </a:ln>
        </p:spPr>
        <p:txBody>
          <a:bodyPr spcFirstLastPara="1" wrap="square" lIns="0" tIns="0" rIns="0" bIns="0" anchor="t" anchorCtr="0">
            <a:spAutoFit/>
          </a:bodyPr>
          <a:lstStyle/>
          <a:p>
            <a:pPr marL="0" marR="0" lvl="0" indent="0" algn="ctr" rtl="0">
              <a:lnSpc>
                <a:spcPct val="140005"/>
              </a:lnSpc>
              <a:spcBef>
                <a:spcPts val="0"/>
              </a:spcBef>
              <a:spcAft>
                <a:spcPts val="0"/>
              </a:spcAft>
              <a:buClr>
                <a:srgbClr val="000000"/>
              </a:buClr>
              <a:buSzPts val="11771"/>
              <a:buFont typeface="Arial"/>
              <a:buNone/>
            </a:pPr>
            <a:r>
              <a:rPr lang="en-US" sz="7550" b="1">
                <a:latin typeface="Arimo"/>
                <a:ea typeface="Arimo"/>
                <a:cs typeface="Arimo"/>
                <a:sym typeface="Arimo"/>
              </a:rPr>
              <a:t>Hybrid UAUV’s</a:t>
            </a:r>
            <a:endParaRPr sz="7550" b="0" i="0" u="none" strike="noStrike" cap="none">
              <a:solidFill>
                <a:srgbClr val="000000"/>
              </a:solidFill>
              <a:latin typeface="Arial"/>
              <a:ea typeface="Arial"/>
              <a:cs typeface="Arial"/>
              <a:sym typeface="Arial"/>
            </a:endParaRPr>
          </a:p>
        </p:txBody>
      </p:sp>
      <p:sp>
        <p:nvSpPr>
          <p:cNvPr id="119" name="Google Shape;119;p3"/>
          <p:cNvSpPr txBox="1"/>
          <p:nvPr/>
        </p:nvSpPr>
        <p:spPr>
          <a:xfrm>
            <a:off x="1028700" y="521255"/>
            <a:ext cx="1892400" cy="215400"/>
          </a:xfrm>
          <a:prstGeom prst="rect">
            <a:avLst/>
          </a:prstGeom>
          <a:noFill/>
          <a:ln>
            <a:noFill/>
          </a:ln>
        </p:spPr>
        <p:txBody>
          <a:bodyPr spcFirstLastPara="1" wrap="square" lIns="0" tIns="0" rIns="0" bIns="0" anchor="t" anchorCtr="0">
            <a:spAutoFit/>
          </a:bodyPr>
          <a:lstStyle/>
          <a:p>
            <a:pPr marL="0" marR="0" lvl="0" indent="0" algn="l" rtl="0">
              <a:lnSpc>
                <a:spcPct val="14002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g262002f50e1_1_0"/>
          <p:cNvSpPr txBox="1"/>
          <p:nvPr/>
        </p:nvSpPr>
        <p:spPr>
          <a:xfrm>
            <a:off x="19950" y="111700"/>
            <a:ext cx="18288000" cy="136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550">
                <a:solidFill>
                  <a:schemeClr val="dk1"/>
                </a:solidFill>
                <a:latin typeface="Roboto Condensed SemiBold"/>
                <a:ea typeface="Roboto Condensed SemiBold"/>
                <a:cs typeface="Roboto Condensed SemiBold"/>
                <a:sym typeface="Roboto Condensed SemiBold"/>
              </a:rPr>
              <a:t>Drone’s Dynamic Model</a:t>
            </a:r>
            <a:endParaRPr sz="7550">
              <a:solidFill>
                <a:schemeClr val="dk1"/>
              </a:solidFill>
              <a:latin typeface="Roboto Condensed SemiBold"/>
              <a:ea typeface="Roboto Condensed SemiBold"/>
              <a:cs typeface="Roboto Condensed SemiBold"/>
              <a:sym typeface="Roboto Condensed SemiBold"/>
            </a:endParaRPr>
          </a:p>
        </p:txBody>
      </p:sp>
      <p:sp>
        <p:nvSpPr>
          <p:cNvPr id="127" name="Google Shape;127;g262002f50e1_1_0"/>
          <p:cNvSpPr txBox="1"/>
          <p:nvPr/>
        </p:nvSpPr>
        <p:spPr>
          <a:xfrm>
            <a:off x="1816744" y="1427372"/>
            <a:ext cx="7178400" cy="76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200" dirty="0">
                <a:solidFill>
                  <a:schemeClr val="dk1"/>
                </a:solidFill>
                <a:latin typeface="Calibri"/>
                <a:ea typeface="Calibri"/>
                <a:cs typeface="Calibri"/>
                <a:sym typeface="Calibri"/>
              </a:rPr>
              <a:t>Dynamic Equations for UAV</a:t>
            </a:r>
            <a:endParaRPr sz="3200" dirty="0">
              <a:solidFill>
                <a:schemeClr val="dk1"/>
              </a:solidFill>
              <a:latin typeface="Calibri"/>
              <a:ea typeface="Calibri"/>
              <a:cs typeface="Calibri"/>
              <a:sym typeface="Calibri"/>
            </a:endParaRPr>
          </a:p>
          <a:p>
            <a:pPr marL="0" lvl="0" indent="0" algn="ctr" rtl="0">
              <a:spcBef>
                <a:spcPts val="0"/>
              </a:spcBef>
              <a:spcAft>
                <a:spcPts val="0"/>
              </a:spcAft>
              <a:buNone/>
            </a:pPr>
            <a:endParaRPr sz="3200" dirty="0">
              <a:solidFill>
                <a:schemeClr val="dk1"/>
              </a:solidFill>
              <a:latin typeface="Calibri"/>
              <a:ea typeface="Calibri"/>
              <a:cs typeface="Calibri"/>
              <a:sym typeface="Calibri"/>
            </a:endParaRPr>
          </a:p>
          <a:p>
            <a:pPr marL="0" lvl="0" indent="0" algn="ctr" rtl="0">
              <a:spcBef>
                <a:spcPts val="0"/>
              </a:spcBef>
              <a:spcAft>
                <a:spcPts val="0"/>
              </a:spcAft>
              <a:buNone/>
            </a:pPr>
            <a:endParaRPr sz="3200" dirty="0">
              <a:solidFill>
                <a:schemeClr val="dk1"/>
              </a:solidFill>
              <a:latin typeface="Calibri"/>
              <a:ea typeface="Calibri"/>
              <a:cs typeface="Calibri"/>
              <a:sym typeface="Calibri"/>
            </a:endParaRPr>
          </a:p>
          <a:p>
            <a:pPr marL="0" lvl="0" indent="0" algn="ctr" rtl="0">
              <a:spcBef>
                <a:spcPts val="0"/>
              </a:spcBef>
              <a:spcAft>
                <a:spcPts val="0"/>
              </a:spcAft>
              <a:buNone/>
            </a:pPr>
            <a:endParaRPr sz="3200" dirty="0">
              <a:solidFill>
                <a:schemeClr val="dk1"/>
              </a:solidFill>
              <a:latin typeface="Calibri"/>
              <a:ea typeface="Calibri"/>
              <a:cs typeface="Calibri"/>
              <a:sym typeface="Calibri"/>
            </a:endParaRPr>
          </a:p>
          <a:p>
            <a:pPr marL="0" lvl="0" indent="0" algn="ctr" rtl="0">
              <a:spcBef>
                <a:spcPts val="0"/>
              </a:spcBef>
              <a:spcAft>
                <a:spcPts val="0"/>
              </a:spcAft>
              <a:buNone/>
            </a:pPr>
            <a:endParaRPr sz="3200" dirty="0">
              <a:solidFill>
                <a:schemeClr val="dk1"/>
              </a:solidFill>
              <a:latin typeface="Calibri"/>
              <a:ea typeface="Calibri"/>
              <a:cs typeface="Calibri"/>
              <a:sym typeface="Calibri"/>
            </a:endParaRPr>
          </a:p>
          <a:p>
            <a:pPr marL="0" lvl="0" indent="0" algn="ctr" rtl="0">
              <a:spcBef>
                <a:spcPts val="0"/>
              </a:spcBef>
              <a:spcAft>
                <a:spcPts val="0"/>
              </a:spcAft>
              <a:buNone/>
            </a:pPr>
            <a:endParaRPr sz="3200" dirty="0">
              <a:solidFill>
                <a:schemeClr val="dk1"/>
              </a:solidFill>
              <a:latin typeface="Calibri"/>
              <a:ea typeface="Calibri"/>
              <a:cs typeface="Calibri"/>
              <a:sym typeface="Calibri"/>
            </a:endParaRPr>
          </a:p>
          <a:p>
            <a:pPr marL="0" lvl="0" indent="0" algn="ctr" rtl="0">
              <a:spcBef>
                <a:spcPts val="0"/>
              </a:spcBef>
              <a:spcAft>
                <a:spcPts val="0"/>
              </a:spcAft>
              <a:buNone/>
            </a:pPr>
            <a:endParaRPr sz="3200" dirty="0">
              <a:solidFill>
                <a:schemeClr val="dk1"/>
              </a:solidFill>
              <a:latin typeface="Calibri"/>
              <a:ea typeface="Calibri"/>
              <a:cs typeface="Calibri"/>
              <a:sym typeface="Calibri"/>
            </a:endParaRPr>
          </a:p>
          <a:p>
            <a:pPr marL="0" lvl="0" indent="0" algn="ctr" rtl="0">
              <a:spcBef>
                <a:spcPts val="0"/>
              </a:spcBef>
              <a:spcAft>
                <a:spcPts val="0"/>
              </a:spcAft>
              <a:buNone/>
            </a:pPr>
            <a:endParaRPr sz="3200" dirty="0">
              <a:solidFill>
                <a:schemeClr val="dk1"/>
              </a:solidFill>
              <a:latin typeface="Calibri"/>
              <a:ea typeface="Calibri"/>
              <a:cs typeface="Calibri"/>
              <a:sym typeface="Calibri"/>
            </a:endParaRPr>
          </a:p>
          <a:p>
            <a:pPr marL="0" lvl="0" indent="0" algn="ctr" rtl="0">
              <a:spcBef>
                <a:spcPts val="0"/>
              </a:spcBef>
              <a:spcAft>
                <a:spcPts val="0"/>
              </a:spcAft>
              <a:buNone/>
            </a:pPr>
            <a:endParaRPr sz="3200" dirty="0">
              <a:solidFill>
                <a:schemeClr val="dk1"/>
              </a:solidFill>
              <a:latin typeface="Calibri"/>
              <a:ea typeface="Calibri"/>
              <a:cs typeface="Calibri"/>
              <a:sym typeface="Calibri"/>
            </a:endParaRPr>
          </a:p>
          <a:p>
            <a:pPr marL="0" lvl="0" indent="0" algn="ctr" rtl="0">
              <a:spcBef>
                <a:spcPts val="0"/>
              </a:spcBef>
              <a:spcAft>
                <a:spcPts val="0"/>
              </a:spcAft>
              <a:buNone/>
            </a:pPr>
            <a:endParaRPr sz="3200" dirty="0">
              <a:solidFill>
                <a:schemeClr val="dk1"/>
              </a:solidFill>
              <a:latin typeface="Calibri"/>
              <a:ea typeface="Calibri"/>
              <a:cs typeface="Calibri"/>
              <a:sym typeface="Calibri"/>
            </a:endParaRPr>
          </a:p>
          <a:p>
            <a:pPr marL="0" lvl="0" indent="0" algn="ctr" rtl="0">
              <a:spcBef>
                <a:spcPts val="0"/>
              </a:spcBef>
              <a:spcAft>
                <a:spcPts val="0"/>
              </a:spcAft>
              <a:buNone/>
            </a:pPr>
            <a:endParaRPr sz="3200" dirty="0">
              <a:solidFill>
                <a:schemeClr val="dk1"/>
              </a:solidFill>
              <a:latin typeface="Calibri"/>
              <a:ea typeface="Calibri"/>
              <a:cs typeface="Calibri"/>
              <a:sym typeface="Calibri"/>
            </a:endParaRPr>
          </a:p>
          <a:p>
            <a:pPr marL="0" lvl="0" indent="0" algn="ctr" rtl="0">
              <a:spcBef>
                <a:spcPts val="0"/>
              </a:spcBef>
              <a:spcAft>
                <a:spcPts val="0"/>
              </a:spcAft>
              <a:buNone/>
            </a:pPr>
            <a:endParaRPr sz="3000" b="1" dirty="0">
              <a:solidFill>
                <a:schemeClr val="dk1"/>
              </a:solidFill>
              <a:latin typeface="Calibri"/>
              <a:ea typeface="Calibri"/>
              <a:cs typeface="Calibri"/>
              <a:sym typeface="Calibri"/>
            </a:endParaRPr>
          </a:p>
          <a:p>
            <a:pPr marL="0" lvl="0" indent="0" algn="ctr" rtl="0">
              <a:spcBef>
                <a:spcPts val="0"/>
              </a:spcBef>
              <a:spcAft>
                <a:spcPts val="0"/>
              </a:spcAft>
              <a:buNone/>
            </a:pPr>
            <a:endParaRPr sz="3000" b="1" dirty="0">
              <a:solidFill>
                <a:schemeClr val="dk1"/>
              </a:solidFill>
              <a:latin typeface="Calibri"/>
              <a:ea typeface="Calibri"/>
              <a:cs typeface="Calibri"/>
              <a:sym typeface="Calibri"/>
            </a:endParaRPr>
          </a:p>
          <a:p>
            <a:pPr marL="0" lvl="0" indent="0" algn="ctr" rtl="0">
              <a:spcBef>
                <a:spcPts val="0"/>
              </a:spcBef>
              <a:spcAft>
                <a:spcPts val="0"/>
              </a:spcAft>
              <a:buClr>
                <a:schemeClr val="dk1"/>
              </a:buClr>
              <a:buSzPts val="3000"/>
              <a:buFont typeface="Arial"/>
              <a:buNone/>
            </a:pPr>
            <a:endParaRPr sz="3200" dirty="0">
              <a:solidFill>
                <a:schemeClr val="dk1"/>
              </a:solidFill>
              <a:latin typeface="Calibri"/>
              <a:ea typeface="Calibri"/>
              <a:cs typeface="Calibri"/>
              <a:sym typeface="Calibri"/>
            </a:endParaRPr>
          </a:p>
        </p:txBody>
      </p:sp>
      <p:pic>
        <p:nvPicPr>
          <p:cNvPr id="128" name="Google Shape;128;g262002f50e1_1_0"/>
          <p:cNvPicPr preferRelativeResize="0"/>
          <p:nvPr/>
        </p:nvPicPr>
        <p:blipFill>
          <a:blip r:embed="rId3">
            <a:alphaModFix/>
          </a:blip>
          <a:stretch>
            <a:fillRect/>
          </a:stretch>
        </p:blipFill>
        <p:spPr>
          <a:xfrm>
            <a:off x="2392887" y="2328000"/>
            <a:ext cx="6602257" cy="5157321"/>
          </a:xfrm>
          <a:prstGeom prst="rect">
            <a:avLst/>
          </a:prstGeom>
          <a:noFill/>
          <a:ln w="9525" cap="flat" cmpd="sng">
            <a:solidFill>
              <a:schemeClr val="dk2"/>
            </a:solidFill>
            <a:prstDash val="solid"/>
            <a:round/>
            <a:headEnd type="none" w="sm" len="sm"/>
            <a:tailEnd type="none" w="sm" len="sm"/>
          </a:ln>
        </p:spPr>
      </p:pic>
      <p:grpSp>
        <p:nvGrpSpPr>
          <p:cNvPr id="129" name="Google Shape;129;g262002f50e1_1_0"/>
          <p:cNvGrpSpPr/>
          <p:nvPr/>
        </p:nvGrpSpPr>
        <p:grpSpPr>
          <a:xfrm>
            <a:off x="-302125" y="-116650"/>
            <a:ext cx="2443507" cy="10520288"/>
            <a:chOff x="0" y="-38100"/>
            <a:chExt cx="1493495" cy="3884462"/>
          </a:xfrm>
        </p:grpSpPr>
        <p:sp>
          <p:nvSpPr>
            <p:cNvPr id="130" name="Google Shape;130;g262002f50e1_1_0"/>
            <p:cNvSpPr/>
            <p:nvPr/>
          </p:nvSpPr>
          <p:spPr>
            <a:xfrm>
              <a:off x="0" y="0"/>
              <a:ext cx="1493495" cy="3846362"/>
            </a:xfrm>
            <a:custGeom>
              <a:avLst/>
              <a:gdLst/>
              <a:ahLst/>
              <a:cxnLst/>
              <a:rect l="l" t="t" r="r" b="b"/>
              <a:pathLst>
                <a:path w="1493495" h="3846362" extrusionOk="0">
                  <a:moveTo>
                    <a:pt x="83549" y="0"/>
                  </a:moveTo>
                  <a:lnTo>
                    <a:pt x="1409946" y="0"/>
                  </a:lnTo>
                  <a:cubicBezTo>
                    <a:pt x="1432105" y="0"/>
                    <a:pt x="1453356" y="8802"/>
                    <a:pt x="1469024" y="24471"/>
                  </a:cubicBezTo>
                  <a:cubicBezTo>
                    <a:pt x="1484693" y="40140"/>
                    <a:pt x="1493495" y="61391"/>
                    <a:pt x="1493495" y="83549"/>
                  </a:cubicBezTo>
                  <a:lnTo>
                    <a:pt x="1493495" y="3762813"/>
                  </a:lnTo>
                  <a:cubicBezTo>
                    <a:pt x="1493495" y="3808956"/>
                    <a:pt x="1456089" y="3846362"/>
                    <a:pt x="1409946" y="3846362"/>
                  </a:cubicBezTo>
                  <a:lnTo>
                    <a:pt x="83549" y="3846362"/>
                  </a:lnTo>
                  <a:cubicBezTo>
                    <a:pt x="37406" y="3846362"/>
                    <a:pt x="0" y="3808956"/>
                    <a:pt x="0" y="3762813"/>
                  </a:cubicBezTo>
                  <a:lnTo>
                    <a:pt x="0" y="83549"/>
                  </a:lnTo>
                  <a:cubicBezTo>
                    <a:pt x="0" y="37406"/>
                    <a:pt x="37406" y="0"/>
                    <a:pt x="83549" y="0"/>
                  </a:cubicBezTo>
                  <a:close/>
                </a:path>
              </a:pathLst>
            </a:custGeom>
            <a:solidFill>
              <a:srgbClr val="FACE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g262002f50e1_1_0"/>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pic>
        <p:nvPicPr>
          <p:cNvPr id="132" name="Google Shape;132;g262002f50e1_1_0"/>
          <p:cNvPicPr preferRelativeResize="0"/>
          <p:nvPr/>
        </p:nvPicPr>
        <p:blipFill rotWithShape="1">
          <a:blip r:embed="rId4">
            <a:alphaModFix/>
          </a:blip>
          <a:srcRect l="14719"/>
          <a:stretch/>
        </p:blipFill>
        <p:spPr>
          <a:xfrm>
            <a:off x="11989304" y="3293797"/>
            <a:ext cx="4077500" cy="3225725"/>
          </a:xfrm>
          <a:prstGeom prst="rect">
            <a:avLst/>
          </a:prstGeom>
          <a:noFill/>
          <a:ln w="38100" cap="flat" cmpd="sng">
            <a:solidFill>
              <a:schemeClr val="dk2"/>
            </a:solidFill>
            <a:prstDash val="solid"/>
            <a:round/>
            <a:headEnd type="none" w="sm" len="sm"/>
            <a:tailEnd type="none" w="sm" len="sm"/>
          </a:ln>
          <a:effectLst>
            <a:outerShdw blurRad="57150" dist="19050" dir="5400000" algn="bl" rotWithShape="0">
              <a:srgbClr val="000000">
                <a:alpha val="49800"/>
              </a:srgbClr>
            </a:outerShdw>
          </a:effectLst>
        </p:spPr>
      </p:pic>
      <p:sp>
        <p:nvSpPr>
          <p:cNvPr id="133" name="Google Shape;133;g262002f50e1_1_0"/>
          <p:cNvSpPr txBox="1"/>
          <p:nvPr/>
        </p:nvSpPr>
        <p:spPr>
          <a:xfrm>
            <a:off x="3303465" y="7959000"/>
            <a:ext cx="4781100" cy="175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3000"/>
              <a:buFont typeface="Arial"/>
              <a:buNone/>
            </a:pPr>
            <a:r>
              <a:rPr lang="en-US" sz="3000" b="1" dirty="0">
                <a:solidFill>
                  <a:schemeClr val="dk1"/>
                </a:solidFill>
                <a:latin typeface="Calibri"/>
                <a:ea typeface="Calibri"/>
                <a:cs typeface="Calibri"/>
                <a:sym typeface="Calibri"/>
              </a:rPr>
              <a:t>U</a:t>
            </a:r>
            <a:r>
              <a:rPr lang="en-US" sz="3000" b="1" baseline="-25000" dirty="0">
                <a:solidFill>
                  <a:schemeClr val="dk1"/>
                </a:solidFill>
                <a:latin typeface="Calibri"/>
                <a:ea typeface="Calibri"/>
                <a:cs typeface="Calibri"/>
                <a:sym typeface="Calibri"/>
              </a:rPr>
              <a:t>i</a:t>
            </a:r>
            <a:r>
              <a:rPr lang="en-US" sz="3000" dirty="0">
                <a:solidFill>
                  <a:schemeClr val="dk1"/>
                </a:solidFill>
                <a:latin typeface="Calibri"/>
                <a:ea typeface="Calibri"/>
                <a:cs typeface="Calibri"/>
                <a:sym typeface="Calibri"/>
              </a:rPr>
              <a:t> - Thrust on propellers</a:t>
            </a:r>
            <a:endParaRPr sz="3000" dirty="0">
              <a:solidFill>
                <a:schemeClr val="dk1"/>
              </a:solidFill>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r>
              <a:rPr lang="en-US" sz="3000" b="1" dirty="0">
                <a:solidFill>
                  <a:schemeClr val="dk1"/>
                </a:solidFill>
                <a:latin typeface="Calibri"/>
                <a:ea typeface="Calibri"/>
                <a:cs typeface="Calibri"/>
                <a:sym typeface="Calibri"/>
              </a:rPr>
              <a:t>Φ</a:t>
            </a:r>
            <a:r>
              <a:rPr lang="en-US" sz="3000" dirty="0">
                <a:solidFill>
                  <a:schemeClr val="dk1"/>
                </a:solidFill>
                <a:latin typeface="Calibri"/>
                <a:ea typeface="Calibri"/>
                <a:cs typeface="Calibri"/>
                <a:sym typeface="Calibri"/>
              </a:rPr>
              <a:t> - Roll  - x axis</a:t>
            </a:r>
            <a:endParaRPr sz="3000" dirty="0">
              <a:solidFill>
                <a:schemeClr val="dk1"/>
              </a:solidFill>
              <a:latin typeface="Calibri"/>
              <a:ea typeface="Calibri"/>
              <a:cs typeface="Calibri"/>
              <a:sym typeface="Calibri"/>
            </a:endParaRPr>
          </a:p>
          <a:p>
            <a:pPr marL="0" lvl="0" indent="0" algn="ctr" rtl="0">
              <a:spcBef>
                <a:spcPts val="0"/>
              </a:spcBef>
              <a:spcAft>
                <a:spcPts val="0"/>
              </a:spcAft>
              <a:buClr>
                <a:schemeClr val="dk1"/>
              </a:buClr>
              <a:buSzPts val="3000"/>
              <a:buFont typeface="Arial"/>
              <a:buNone/>
            </a:pPr>
            <a:r>
              <a:rPr lang="en-US" sz="3000" b="1" dirty="0">
                <a:solidFill>
                  <a:schemeClr val="dk1"/>
                </a:solidFill>
                <a:latin typeface="Calibri"/>
                <a:ea typeface="Calibri"/>
                <a:cs typeface="Calibri"/>
                <a:sym typeface="Calibri"/>
              </a:rPr>
              <a:t>𝛳</a:t>
            </a:r>
            <a:r>
              <a:rPr lang="en-US" sz="3000" dirty="0">
                <a:solidFill>
                  <a:schemeClr val="dk1"/>
                </a:solidFill>
                <a:latin typeface="Calibri"/>
                <a:ea typeface="Calibri"/>
                <a:cs typeface="Calibri"/>
                <a:sym typeface="Calibri"/>
              </a:rPr>
              <a:t> - Pitch - y axis</a:t>
            </a:r>
            <a:endParaRPr sz="3000" dirty="0">
              <a:solidFill>
                <a:schemeClr val="dk1"/>
              </a:solidFill>
              <a:latin typeface="Calibri"/>
              <a:ea typeface="Calibri"/>
              <a:cs typeface="Calibri"/>
              <a:sym typeface="Calibri"/>
            </a:endParaRPr>
          </a:p>
          <a:p>
            <a:pPr marL="0" lvl="0" indent="0" algn="ctr" rtl="0">
              <a:spcBef>
                <a:spcPts val="0"/>
              </a:spcBef>
              <a:spcAft>
                <a:spcPts val="0"/>
              </a:spcAft>
              <a:buClr>
                <a:schemeClr val="dk1"/>
              </a:buClr>
              <a:buSzPts val="3000"/>
              <a:buFont typeface="Arial"/>
              <a:buNone/>
            </a:pPr>
            <a:r>
              <a:rPr lang="en-US" sz="3000" dirty="0">
                <a:solidFill>
                  <a:schemeClr val="dk1"/>
                </a:solidFill>
                <a:latin typeface="Calibri"/>
                <a:ea typeface="Calibri"/>
                <a:cs typeface="Calibri"/>
                <a:sym typeface="Calibri"/>
              </a:rPr>
              <a:t>𝚿 - Yaw  - z axis</a:t>
            </a:r>
            <a:endParaRPr sz="3200" dirty="0">
              <a:solidFill>
                <a:schemeClr val="dk1"/>
              </a:solidFill>
              <a:latin typeface="Calibri"/>
              <a:ea typeface="Calibri"/>
              <a:cs typeface="Calibri"/>
              <a:sym typeface="Calibri"/>
            </a:endParaRPr>
          </a:p>
        </p:txBody>
      </p:sp>
      <p:sp>
        <p:nvSpPr>
          <p:cNvPr id="134" name="Google Shape;134;g262002f50e1_1_0"/>
          <p:cNvSpPr txBox="1"/>
          <p:nvPr/>
        </p:nvSpPr>
        <p:spPr>
          <a:xfrm>
            <a:off x="12395154" y="6933750"/>
            <a:ext cx="3265800" cy="190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3000"/>
              <a:buFont typeface="Arial"/>
              <a:buNone/>
            </a:pPr>
            <a:r>
              <a:rPr lang="en-US" sz="3000" dirty="0">
                <a:solidFill>
                  <a:schemeClr val="dk1"/>
                </a:solidFill>
                <a:latin typeface="Arimo"/>
                <a:ea typeface="Arimo"/>
                <a:cs typeface="Arimo"/>
                <a:sym typeface="Arimo"/>
              </a:rPr>
              <a:t>We are using plus configuration of Quadrotor.</a:t>
            </a:r>
            <a:endParaRPr sz="3200" dirty="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62002f50e1_4_4"/>
          <p:cNvSpPr txBox="1"/>
          <p:nvPr/>
        </p:nvSpPr>
        <p:spPr>
          <a:xfrm>
            <a:off x="19950" y="129650"/>
            <a:ext cx="18288000" cy="13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550" b="1">
                <a:solidFill>
                  <a:schemeClr val="dk1"/>
                </a:solidFill>
                <a:latin typeface="Calibri"/>
                <a:ea typeface="Calibri"/>
                <a:cs typeface="Calibri"/>
                <a:sym typeface="Calibri"/>
              </a:rPr>
              <a:t>Controllers Used </a:t>
            </a:r>
            <a:endParaRPr sz="7550" b="1">
              <a:solidFill>
                <a:schemeClr val="dk1"/>
              </a:solidFill>
              <a:latin typeface="Calibri"/>
              <a:ea typeface="Calibri"/>
              <a:cs typeface="Calibri"/>
              <a:sym typeface="Calibri"/>
            </a:endParaRPr>
          </a:p>
        </p:txBody>
      </p:sp>
      <p:sp>
        <p:nvSpPr>
          <p:cNvPr id="140" name="Google Shape;140;g262002f50e1_4_4"/>
          <p:cNvSpPr txBox="1"/>
          <p:nvPr/>
        </p:nvSpPr>
        <p:spPr>
          <a:xfrm>
            <a:off x="55850" y="1727475"/>
            <a:ext cx="11418000" cy="3268500"/>
          </a:xfrm>
          <a:prstGeom prst="rect">
            <a:avLst/>
          </a:prstGeom>
          <a:noFill/>
          <a:ln>
            <a:noFill/>
          </a:ln>
        </p:spPr>
        <p:txBody>
          <a:bodyPr spcFirstLastPara="1" wrap="square" lIns="91425" tIns="91425" rIns="91425" bIns="91425" anchor="t" anchorCtr="0">
            <a:noAutofit/>
          </a:bodyPr>
          <a:lstStyle/>
          <a:p>
            <a:pPr marL="457200" lvl="0" indent="-419100" algn="just" rtl="0">
              <a:spcBef>
                <a:spcPts val="0"/>
              </a:spcBef>
              <a:spcAft>
                <a:spcPts val="0"/>
              </a:spcAft>
              <a:buClr>
                <a:schemeClr val="dk1"/>
              </a:buClr>
              <a:buSzPts val="3000"/>
              <a:buFont typeface="Calibri"/>
              <a:buChar char="●"/>
            </a:pPr>
            <a:r>
              <a:rPr lang="en-US" sz="3000" b="1" u="sng">
                <a:solidFill>
                  <a:schemeClr val="dk1"/>
                </a:solidFill>
                <a:latin typeface="Calibri"/>
                <a:ea typeface="Calibri"/>
                <a:cs typeface="Calibri"/>
                <a:sym typeface="Calibri"/>
              </a:rPr>
              <a:t>PID</a:t>
            </a:r>
            <a:r>
              <a:rPr lang="en-US" sz="3000" b="1">
                <a:solidFill>
                  <a:schemeClr val="dk1"/>
                </a:solidFill>
                <a:latin typeface="Calibri"/>
                <a:ea typeface="Calibri"/>
                <a:cs typeface="Calibri"/>
                <a:sym typeface="Calibri"/>
              </a:rPr>
              <a:t>: </a:t>
            </a:r>
            <a:r>
              <a:rPr lang="en-US" sz="3000">
                <a:solidFill>
                  <a:schemeClr val="dk1"/>
                </a:solidFill>
                <a:latin typeface="Calibri"/>
                <a:ea typeface="Calibri"/>
                <a:cs typeface="Calibri"/>
                <a:sym typeface="Calibri"/>
              </a:rPr>
              <a:t>PID controller is a widely used control mechanism that ensures stable and precise flight. It continuously monitors the drone's orientation and position, comparing them to desired setpoints, and adjusts the motor speeds accordingly. The three constants of the PID controller—proportional (P), integral (I), and derivative (D)—play distinct roles in shaping the controller's behavior.</a:t>
            </a:r>
            <a:endParaRPr sz="3000">
              <a:solidFill>
                <a:schemeClr val="dk1"/>
              </a:solidFill>
              <a:latin typeface="Calibri"/>
              <a:ea typeface="Calibri"/>
              <a:cs typeface="Calibri"/>
              <a:sym typeface="Calibri"/>
            </a:endParaRPr>
          </a:p>
          <a:p>
            <a:pPr marL="0" lvl="0" indent="0" algn="just" rtl="0">
              <a:spcBef>
                <a:spcPts val="0"/>
              </a:spcBef>
              <a:spcAft>
                <a:spcPts val="0"/>
              </a:spcAft>
              <a:buNone/>
            </a:pPr>
            <a:endParaRPr sz="3000">
              <a:solidFill>
                <a:schemeClr val="dk1"/>
              </a:solidFill>
              <a:latin typeface="Calibri"/>
              <a:ea typeface="Calibri"/>
              <a:cs typeface="Calibri"/>
              <a:sym typeface="Calibri"/>
            </a:endParaRPr>
          </a:p>
        </p:txBody>
      </p:sp>
      <p:pic>
        <p:nvPicPr>
          <p:cNvPr id="141" name="Google Shape;141;g262002f50e1_4_4"/>
          <p:cNvPicPr preferRelativeResize="0"/>
          <p:nvPr/>
        </p:nvPicPr>
        <p:blipFill>
          <a:blip r:embed="rId3">
            <a:alphaModFix/>
          </a:blip>
          <a:stretch>
            <a:fillRect/>
          </a:stretch>
        </p:blipFill>
        <p:spPr>
          <a:xfrm>
            <a:off x="12586938" y="5817550"/>
            <a:ext cx="5051775" cy="2929326"/>
          </a:xfrm>
          <a:prstGeom prst="rect">
            <a:avLst/>
          </a:prstGeom>
          <a:noFill/>
          <a:ln w="9525" cap="flat" cmpd="sng">
            <a:solidFill>
              <a:srgbClr val="000000"/>
            </a:solidFill>
            <a:prstDash val="solid"/>
            <a:round/>
            <a:headEnd type="none" w="sm" len="sm"/>
            <a:tailEnd type="none" w="sm" len="sm"/>
          </a:ln>
        </p:spPr>
      </p:pic>
      <p:pic>
        <p:nvPicPr>
          <p:cNvPr id="142" name="Google Shape;142;g262002f50e1_4_4" descr="&#10;"/>
          <p:cNvPicPr preferRelativeResize="0"/>
          <p:nvPr/>
        </p:nvPicPr>
        <p:blipFill>
          <a:blip r:embed="rId4">
            <a:alphaModFix/>
          </a:blip>
          <a:stretch>
            <a:fillRect/>
          </a:stretch>
        </p:blipFill>
        <p:spPr>
          <a:xfrm>
            <a:off x="12685438" y="2041450"/>
            <a:ext cx="5051775" cy="2558475"/>
          </a:xfrm>
          <a:prstGeom prst="rect">
            <a:avLst/>
          </a:prstGeom>
          <a:noFill/>
          <a:ln w="9525" cap="flat" cmpd="sng">
            <a:solidFill>
              <a:srgbClr val="000000"/>
            </a:solidFill>
            <a:prstDash val="solid"/>
            <a:round/>
            <a:headEnd type="none" w="sm" len="sm"/>
            <a:tailEnd type="none" w="sm" len="sm"/>
          </a:ln>
        </p:spPr>
      </p:pic>
      <p:sp>
        <p:nvSpPr>
          <p:cNvPr id="143" name="Google Shape;143;g262002f50e1_4_4"/>
          <p:cNvSpPr txBox="1"/>
          <p:nvPr/>
        </p:nvSpPr>
        <p:spPr>
          <a:xfrm>
            <a:off x="12685475" y="4599925"/>
            <a:ext cx="5051700" cy="43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200">
                <a:solidFill>
                  <a:schemeClr val="dk1"/>
                </a:solidFill>
                <a:latin typeface="Calibri"/>
                <a:ea typeface="Calibri"/>
                <a:cs typeface="Calibri"/>
                <a:sym typeface="Calibri"/>
              </a:rPr>
              <a:t>PID Controller</a:t>
            </a:r>
            <a:endParaRPr sz="3200">
              <a:solidFill>
                <a:schemeClr val="dk1"/>
              </a:solidFill>
              <a:latin typeface="Calibri"/>
              <a:ea typeface="Calibri"/>
              <a:cs typeface="Calibri"/>
              <a:sym typeface="Calibri"/>
            </a:endParaRPr>
          </a:p>
        </p:txBody>
      </p:sp>
      <p:sp>
        <p:nvSpPr>
          <p:cNvPr id="144" name="Google Shape;144;g262002f50e1_4_4"/>
          <p:cNvSpPr txBox="1"/>
          <p:nvPr/>
        </p:nvSpPr>
        <p:spPr>
          <a:xfrm>
            <a:off x="12586975" y="8639150"/>
            <a:ext cx="5051700" cy="28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200">
                <a:solidFill>
                  <a:schemeClr val="dk1"/>
                </a:solidFill>
                <a:latin typeface="Calibri"/>
                <a:ea typeface="Calibri"/>
                <a:cs typeface="Calibri"/>
                <a:sym typeface="Calibri"/>
              </a:rPr>
              <a:t>SMC Controller</a:t>
            </a:r>
            <a:endParaRPr sz="3200">
              <a:solidFill>
                <a:schemeClr val="dk1"/>
              </a:solidFill>
              <a:latin typeface="Calibri"/>
              <a:ea typeface="Calibri"/>
              <a:cs typeface="Calibri"/>
              <a:sym typeface="Calibri"/>
            </a:endParaRPr>
          </a:p>
        </p:txBody>
      </p:sp>
      <p:sp>
        <p:nvSpPr>
          <p:cNvPr id="145" name="Google Shape;145;g262002f50e1_4_4"/>
          <p:cNvSpPr txBox="1"/>
          <p:nvPr/>
        </p:nvSpPr>
        <p:spPr>
          <a:xfrm>
            <a:off x="252050" y="5211400"/>
            <a:ext cx="11221800" cy="2222700"/>
          </a:xfrm>
          <a:prstGeom prst="rect">
            <a:avLst/>
          </a:prstGeom>
          <a:noFill/>
          <a:ln>
            <a:noFill/>
          </a:ln>
        </p:spPr>
        <p:txBody>
          <a:bodyPr spcFirstLastPara="1" wrap="square" lIns="91425" tIns="91425" rIns="91425" bIns="91425" anchor="t" anchorCtr="0">
            <a:noAutofit/>
          </a:bodyPr>
          <a:lstStyle/>
          <a:p>
            <a:pPr marL="457200" lvl="0" indent="-419100" algn="just" rtl="0">
              <a:spcBef>
                <a:spcPts val="0"/>
              </a:spcBef>
              <a:spcAft>
                <a:spcPts val="0"/>
              </a:spcAft>
              <a:buClr>
                <a:schemeClr val="dk1"/>
              </a:buClr>
              <a:buSzPts val="3000"/>
              <a:buFont typeface="Calibri"/>
              <a:buChar char="●"/>
            </a:pPr>
            <a:r>
              <a:rPr lang="en-US" sz="3000" b="1" u="sng">
                <a:solidFill>
                  <a:schemeClr val="dk1"/>
                </a:solidFill>
                <a:latin typeface="Calibri"/>
                <a:ea typeface="Calibri"/>
                <a:cs typeface="Calibri"/>
                <a:sym typeface="Calibri"/>
              </a:rPr>
              <a:t>Sliding Mode Controller</a:t>
            </a:r>
            <a:r>
              <a:rPr lang="en-US" sz="3000">
                <a:solidFill>
                  <a:schemeClr val="dk1"/>
                </a:solidFill>
                <a:latin typeface="Calibri"/>
                <a:ea typeface="Calibri"/>
                <a:cs typeface="Calibri"/>
                <a:sym typeface="Calibri"/>
              </a:rPr>
              <a:t>:Sliding mode control is a robust nonlinear control technique that can handle uncertainties and disturbances in the system. It maintains stability and performance in uncertain environments, making it valuable for control applications.</a:t>
            </a:r>
            <a:endParaRPr sz="3000">
              <a:solidFill>
                <a:schemeClr val="dk1"/>
              </a:solidFill>
              <a:latin typeface="Calibri"/>
              <a:ea typeface="Calibri"/>
              <a:cs typeface="Calibri"/>
              <a:sym typeface="Calibri"/>
            </a:endParaRPr>
          </a:p>
          <a:p>
            <a:pPr marL="0" lvl="0" indent="0" algn="just" rtl="0">
              <a:spcBef>
                <a:spcPts val="0"/>
              </a:spcBef>
              <a:spcAft>
                <a:spcPts val="0"/>
              </a:spcAft>
              <a:buNone/>
            </a:pPr>
            <a:endParaRPr sz="3200">
              <a:solidFill>
                <a:schemeClr val="dk1"/>
              </a:solidFill>
              <a:latin typeface="Calibri"/>
              <a:ea typeface="Calibri"/>
              <a:cs typeface="Calibri"/>
              <a:sym typeface="Calibri"/>
            </a:endParaRPr>
          </a:p>
        </p:txBody>
      </p:sp>
      <p:sp>
        <p:nvSpPr>
          <p:cNvPr id="146" name="Google Shape;146;g262002f50e1_4_4"/>
          <p:cNvSpPr txBox="1"/>
          <p:nvPr/>
        </p:nvSpPr>
        <p:spPr>
          <a:xfrm>
            <a:off x="252050" y="7649525"/>
            <a:ext cx="11221800" cy="1924800"/>
          </a:xfrm>
          <a:prstGeom prst="rect">
            <a:avLst/>
          </a:prstGeom>
          <a:noFill/>
          <a:ln>
            <a:noFill/>
          </a:ln>
        </p:spPr>
        <p:txBody>
          <a:bodyPr spcFirstLastPara="1" wrap="square" lIns="91425" tIns="91425" rIns="91425" bIns="91425" anchor="t" anchorCtr="0">
            <a:noAutofit/>
          </a:bodyPr>
          <a:lstStyle/>
          <a:p>
            <a:pPr marL="457200" lvl="0" indent="-419100" algn="just" rtl="0">
              <a:spcBef>
                <a:spcPts val="0"/>
              </a:spcBef>
              <a:spcAft>
                <a:spcPts val="0"/>
              </a:spcAft>
              <a:buClr>
                <a:schemeClr val="dk1"/>
              </a:buClr>
              <a:buSzPts val="3000"/>
              <a:buFont typeface="Calibri"/>
              <a:buChar char="●"/>
            </a:pPr>
            <a:r>
              <a:rPr lang="en-US" sz="3000" b="1" u="sng">
                <a:solidFill>
                  <a:schemeClr val="dk1"/>
                </a:solidFill>
                <a:latin typeface="Calibri"/>
                <a:ea typeface="Calibri"/>
                <a:cs typeface="Calibri"/>
                <a:sym typeface="Calibri"/>
              </a:rPr>
              <a:t>Fuzzy Logic Controller</a:t>
            </a:r>
            <a:r>
              <a:rPr lang="en-US" sz="3000">
                <a:solidFill>
                  <a:schemeClr val="dk1"/>
                </a:solidFill>
                <a:latin typeface="Calibri"/>
                <a:ea typeface="Calibri"/>
                <a:cs typeface="Calibri"/>
                <a:sym typeface="Calibri"/>
              </a:rPr>
              <a:t>:Fuzzy Logic Controller (FLC) is a rule-based control system that uses linguistic variables and fuzzy rules to make decisions, offering adaptability and effective handling of imprecise information in various applications.</a:t>
            </a:r>
            <a:endParaRPr sz="320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5"/>
          <p:cNvSpPr txBox="1"/>
          <p:nvPr/>
        </p:nvSpPr>
        <p:spPr>
          <a:xfrm>
            <a:off x="3242688" y="101598"/>
            <a:ext cx="11802600" cy="1162200"/>
          </a:xfrm>
          <a:prstGeom prst="rect">
            <a:avLst/>
          </a:prstGeom>
          <a:noFill/>
          <a:ln>
            <a:noFill/>
          </a:ln>
        </p:spPr>
        <p:txBody>
          <a:bodyPr spcFirstLastPara="1" wrap="square" lIns="0" tIns="0" rIns="0" bIns="0" anchor="t" anchorCtr="0">
            <a:spAutoFit/>
          </a:bodyPr>
          <a:lstStyle/>
          <a:p>
            <a:pPr marL="0" marR="0" lvl="0" indent="0" algn="ctr" rtl="0">
              <a:lnSpc>
                <a:spcPct val="140005"/>
              </a:lnSpc>
              <a:spcBef>
                <a:spcPts val="0"/>
              </a:spcBef>
              <a:spcAft>
                <a:spcPts val="0"/>
              </a:spcAft>
              <a:buClr>
                <a:srgbClr val="000000"/>
              </a:buClr>
              <a:buSzPts val="11771"/>
              <a:buFont typeface="Arial"/>
              <a:buNone/>
            </a:pPr>
            <a:r>
              <a:rPr lang="en-US" sz="7550" b="1" i="0" u="none" strike="noStrike" cap="none">
                <a:solidFill>
                  <a:srgbClr val="000000"/>
                </a:solidFill>
                <a:latin typeface="Arimo"/>
                <a:ea typeface="Arimo"/>
                <a:cs typeface="Arimo"/>
                <a:sym typeface="Arimo"/>
              </a:rPr>
              <a:t>Simulink Model</a:t>
            </a:r>
            <a:endParaRPr sz="7550" b="0" i="0" u="none" strike="noStrike" cap="none">
              <a:solidFill>
                <a:srgbClr val="000000"/>
              </a:solidFill>
              <a:latin typeface="Arial"/>
              <a:ea typeface="Arial"/>
              <a:cs typeface="Arial"/>
              <a:sym typeface="Arial"/>
            </a:endParaRPr>
          </a:p>
        </p:txBody>
      </p:sp>
      <p:sp>
        <p:nvSpPr>
          <p:cNvPr id="152" name="Google Shape;152;p5"/>
          <p:cNvSpPr txBox="1"/>
          <p:nvPr/>
        </p:nvSpPr>
        <p:spPr>
          <a:xfrm>
            <a:off x="7797008" y="5808413"/>
            <a:ext cx="8932500" cy="2154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3" name="Google Shape;153;p5"/>
          <p:cNvPicPr preferRelativeResize="0"/>
          <p:nvPr/>
        </p:nvPicPr>
        <p:blipFill rotWithShape="1">
          <a:blip r:embed="rId3">
            <a:alphaModFix/>
          </a:blip>
          <a:srcRect/>
          <a:stretch/>
        </p:blipFill>
        <p:spPr>
          <a:xfrm>
            <a:off x="154388" y="2504413"/>
            <a:ext cx="13137326" cy="6608000"/>
          </a:xfrm>
          <a:prstGeom prst="rect">
            <a:avLst/>
          </a:prstGeom>
          <a:noFill/>
          <a:ln w="28575" cap="flat" cmpd="sng">
            <a:solidFill>
              <a:schemeClr val="dk2"/>
            </a:solidFill>
            <a:prstDash val="solid"/>
            <a:round/>
            <a:headEnd type="none" w="sm" len="sm"/>
            <a:tailEnd type="none" w="sm" len="sm"/>
          </a:ln>
        </p:spPr>
      </p:pic>
      <p:sp>
        <p:nvSpPr>
          <p:cNvPr id="154" name="Google Shape;154;p5"/>
          <p:cNvSpPr/>
          <p:nvPr/>
        </p:nvSpPr>
        <p:spPr>
          <a:xfrm>
            <a:off x="5101865" y="3474650"/>
            <a:ext cx="1042500" cy="3144900"/>
          </a:xfrm>
          <a:prstGeom prst="ellipse">
            <a:avLst/>
          </a:prstGeom>
          <a:noFill/>
          <a:ln w="28575" cap="flat" cmpd="sng">
            <a:solidFill>
              <a:schemeClr val="dk2"/>
            </a:solidFill>
            <a:prstDash val="solid"/>
            <a:round/>
            <a:headEnd type="none" w="sm" len="sm"/>
            <a:tailEnd type="none" w="sm" len="sm"/>
          </a:ln>
          <a:effectLst>
            <a:outerShdw blurRad="57150" dist="19050" algn="bl" rotWithShape="0">
              <a:srgbClr val="000000">
                <a:alpha val="0"/>
              </a:srgbClr>
            </a:outerShdw>
            <a:reflection stA="0" endPos="1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155" name="Google Shape;155;p5"/>
          <p:cNvPicPr preferRelativeResize="0"/>
          <p:nvPr/>
        </p:nvPicPr>
        <p:blipFill>
          <a:blip r:embed="rId4">
            <a:alphaModFix/>
          </a:blip>
          <a:stretch>
            <a:fillRect/>
          </a:stretch>
        </p:blipFill>
        <p:spPr>
          <a:xfrm>
            <a:off x="15066565" y="3474656"/>
            <a:ext cx="2736900" cy="4054246"/>
          </a:xfrm>
          <a:prstGeom prst="rect">
            <a:avLst/>
          </a:prstGeom>
          <a:noFill/>
          <a:ln>
            <a:noFill/>
          </a:ln>
        </p:spPr>
      </p:pic>
      <p:cxnSp>
        <p:nvCxnSpPr>
          <p:cNvPr id="156" name="Google Shape;156;p5"/>
          <p:cNvCxnSpPr/>
          <p:nvPr/>
        </p:nvCxnSpPr>
        <p:spPr>
          <a:xfrm rot="10800000" flipH="1">
            <a:off x="2571536" y="6320740"/>
            <a:ext cx="2736900" cy="1178100"/>
          </a:xfrm>
          <a:prstGeom prst="straightConnector1">
            <a:avLst/>
          </a:prstGeom>
          <a:noFill/>
          <a:ln w="76200" cap="flat" cmpd="sng">
            <a:solidFill>
              <a:schemeClr val="dk2"/>
            </a:solidFill>
            <a:prstDash val="solid"/>
            <a:round/>
            <a:headEnd type="none" w="med" len="med"/>
            <a:tailEnd type="triangle" w="med" len="med"/>
          </a:ln>
        </p:spPr>
      </p:cxnSp>
      <p:sp>
        <p:nvSpPr>
          <p:cNvPr id="157" name="Google Shape;157;p5"/>
          <p:cNvSpPr/>
          <p:nvPr/>
        </p:nvSpPr>
        <p:spPr>
          <a:xfrm>
            <a:off x="5620290" y="7445800"/>
            <a:ext cx="11215800" cy="2003400"/>
          </a:xfrm>
          <a:prstGeom prst="curvedUpArrow">
            <a:avLst>
              <a:gd name="adj1" fmla="val 25000"/>
              <a:gd name="adj2" fmla="val 50000"/>
              <a:gd name="adj3" fmla="val 25000"/>
            </a:avLst>
          </a:prstGeom>
          <a:solidFill>
            <a:schemeClr val="l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53"/>
                                        </p:tgtEl>
                                        <p:attrNameLst>
                                          <p:attrName>style.visibility</p:attrName>
                                        </p:attrNameLst>
                                      </p:cBhvr>
                                      <p:to>
                                        <p:strVal val="visible"/>
                                      </p:to>
                                    </p:set>
                                    <p:animEffect transition="in" filter="fade">
                                      <p:cBhvr>
                                        <p:cTn id="10" dur="1000"/>
                                        <p:tgtEl>
                                          <p:spTgt spid="153"/>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5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4" name="Google Shape;164;p6"/>
          <p:cNvPicPr preferRelativeResize="0"/>
          <p:nvPr/>
        </p:nvPicPr>
        <p:blipFill rotWithShape="1">
          <a:blip r:embed="rId3">
            <a:alphaModFix/>
          </a:blip>
          <a:srcRect l="2819" r="7115"/>
          <a:stretch/>
        </p:blipFill>
        <p:spPr>
          <a:xfrm>
            <a:off x="3400940" y="1892595"/>
            <a:ext cx="11486119" cy="8224284"/>
          </a:xfrm>
          <a:prstGeom prst="rect">
            <a:avLst/>
          </a:prstGeom>
          <a:noFill/>
          <a:ln w="38100" cap="flat" cmpd="sng">
            <a:solidFill>
              <a:schemeClr val="dk2"/>
            </a:solidFill>
            <a:prstDash val="solid"/>
            <a:round/>
            <a:headEnd type="none" w="sm" len="sm"/>
            <a:tailEnd type="none" w="sm" len="sm"/>
          </a:ln>
        </p:spPr>
      </p:pic>
      <p:sp>
        <p:nvSpPr>
          <p:cNvPr id="2" name="Google Shape;124;g262002f50e1_1_0">
            <a:extLst>
              <a:ext uri="{FF2B5EF4-FFF2-40B4-BE49-F238E27FC236}">
                <a16:creationId xmlns:a16="http://schemas.microsoft.com/office/drawing/2014/main" id="{EEDBBC95-182A-474C-CBF5-311030621EDD}"/>
              </a:ext>
            </a:extLst>
          </p:cNvPr>
          <p:cNvSpPr txBox="1"/>
          <p:nvPr/>
        </p:nvSpPr>
        <p:spPr>
          <a:xfrm>
            <a:off x="19950" y="111700"/>
            <a:ext cx="18288000" cy="136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550">
                <a:solidFill>
                  <a:schemeClr val="dk1"/>
                </a:solidFill>
                <a:latin typeface="Roboto Condensed SemiBold"/>
                <a:ea typeface="Roboto Condensed SemiBold"/>
                <a:cs typeface="Roboto Condensed SemiBold"/>
                <a:sym typeface="Roboto Condensed SemiBold"/>
              </a:rPr>
              <a:t>Drone’s Dynamic Model</a:t>
            </a:r>
            <a:endParaRPr sz="7550">
              <a:solidFill>
                <a:schemeClr val="dk1"/>
              </a:solidFill>
              <a:latin typeface="Roboto Condensed SemiBold"/>
              <a:ea typeface="Roboto Condensed SemiBold"/>
              <a:cs typeface="Roboto Condensed SemiBold"/>
              <a:sym typeface="Roboto Condensed SemiBo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g262002f50e1_6_0"/>
          <p:cNvSpPr txBox="1"/>
          <p:nvPr/>
        </p:nvSpPr>
        <p:spPr>
          <a:xfrm>
            <a:off x="1220325" y="478050"/>
            <a:ext cx="15060300" cy="134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550" b="1" dirty="0">
                <a:solidFill>
                  <a:schemeClr val="dk1"/>
                </a:solidFill>
                <a:latin typeface="Arimo"/>
                <a:ea typeface="Arimo"/>
                <a:cs typeface="Arimo"/>
                <a:sym typeface="Arimo"/>
              </a:rPr>
              <a:t>Controllers - SMC &amp; FLSMC</a:t>
            </a:r>
            <a:endParaRPr sz="7550" dirty="0"/>
          </a:p>
        </p:txBody>
      </p:sp>
      <p:pic>
        <p:nvPicPr>
          <p:cNvPr id="174" name="Google Shape;174;g262002f50e1_6_0"/>
          <p:cNvPicPr preferRelativeResize="0"/>
          <p:nvPr/>
        </p:nvPicPr>
        <p:blipFill>
          <a:blip r:embed="rId3">
            <a:alphaModFix/>
          </a:blip>
          <a:stretch>
            <a:fillRect/>
          </a:stretch>
        </p:blipFill>
        <p:spPr>
          <a:xfrm>
            <a:off x="2311138" y="2144741"/>
            <a:ext cx="12878674" cy="7987426"/>
          </a:xfrm>
          <a:prstGeom prst="rect">
            <a:avLst/>
          </a:prstGeom>
          <a:noFill/>
          <a:ln w="28575" cap="flat" cmpd="sng">
            <a:solidFill>
              <a:schemeClr val="dk2"/>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7"/>
          <p:cNvSpPr txBox="1"/>
          <p:nvPr/>
        </p:nvSpPr>
        <p:spPr>
          <a:xfrm>
            <a:off x="4739250" y="0"/>
            <a:ext cx="8809500" cy="1162200"/>
          </a:xfrm>
          <a:prstGeom prst="rect">
            <a:avLst/>
          </a:prstGeom>
          <a:noFill/>
          <a:ln>
            <a:noFill/>
          </a:ln>
        </p:spPr>
        <p:txBody>
          <a:bodyPr spcFirstLastPara="1" wrap="square" lIns="0" tIns="0" rIns="0" bIns="0" anchor="t" anchorCtr="0">
            <a:spAutoFit/>
          </a:bodyPr>
          <a:lstStyle/>
          <a:p>
            <a:pPr marL="0" marR="0" lvl="0" indent="0" algn="ctr" rtl="0">
              <a:lnSpc>
                <a:spcPct val="140005"/>
              </a:lnSpc>
              <a:spcBef>
                <a:spcPts val="0"/>
              </a:spcBef>
              <a:spcAft>
                <a:spcPts val="0"/>
              </a:spcAft>
              <a:buClr>
                <a:srgbClr val="000000"/>
              </a:buClr>
              <a:buSzPts val="6571"/>
              <a:buFont typeface="Arial"/>
              <a:buNone/>
            </a:pPr>
            <a:r>
              <a:rPr lang="en-US" sz="7550" b="1" i="0" u="none" strike="noStrike" cap="none">
                <a:solidFill>
                  <a:srgbClr val="000000"/>
                </a:solidFill>
                <a:latin typeface="Arimo"/>
                <a:ea typeface="Arimo"/>
                <a:cs typeface="Arimo"/>
                <a:sym typeface="Arimo"/>
              </a:rPr>
              <a:t>Results(Simulink)</a:t>
            </a:r>
            <a:endParaRPr sz="7550" b="0" i="0" u="none" strike="noStrike" cap="none">
              <a:solidFill>
                <a:srgbClr val="000000"/>
              </a:solidFill>
              <a:latin typeface="Arial"/>
              <a:ea typeface="Arial"/>
              <a:cs typeface="Arial"/>
              <a:sym typeface="Arial"/>
            </a:endParaRPr>
          </a:p>
        </p:txBody>
      </p:sp>
      <p:sp>
        <p:nvSpPr>
          <p:cNvPr id="184" name="Google Shape;184;p7"/>
          <p:cNvSpPr txBox="1"/>
          <p:nvPr/>
        </p:nvSpPr>
        <p:spPr>
          <a:xfrm>
            <a:off x="3025950" y="3123450"/>
            <a:ext cx="3567300" cy="912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300"/>
              <a:buFont typeface="Arial"/>
              <a:buNone/>
            </a:pPr>
            <a:r>
              <a:rPr lang="en-US" sz="4300" b="0" i="0" u="none" strike="noStrike" cap="none">
                <a:solidFill>
                  <a:schemeClr val="lt1"/>
                </a:solidFill>
                <a:latin typeface="Calibri"/>
                <a:ea typeface="Calibri"/>
                <a:cs typeface="Calibri"/>
                <a:sym typeface="Calibri"/>
              </a:rPr>
              <a:t>Altitude</a:t>
            </a:r>
            <a:endParaRPr sz="4300" b="0" i="0" u="none" strike="noStrike" cap="none">
              <a:solidFill>
                <a:schemeClr val="lt1"/>
              </a:solidFill>
              <a:latin typeface="Calibri"/>
              <a:ea typeface="Calibri"/>
              <a:cs typeface="Calibri"/>
              <a:sym typeface="Calibri"/>
            </a:endParaRPr>
          </a:p>
        </p:txBody>
      </p:sp>
      <p:sp>
        <p:nvSpPr>
          <p:cNvPr id="185" name="Google Shape;185;p7"/>
          <p:cNvSpPr txBox="1"/>
          <p:nvPr/>
        </p:nvSpPr>
        <p:spPr>
          <a:xfrm>
            <a:off x="2788350" y="8253425"/>
            <a:ext cx="3567300" cy="912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300"/>
              <a:buFont typeface="Arial"/>
              <a:buNone/>
            </a:pPr>
            <a:r>
              <a:rPr lang="en-US" sz="4300" b="0" i="0" u="none" strike="noStrike" cap="none">
                <a:solidFill>
                  <a:schemeClr val="lt1"/>
                </a:solidFill>
                <a:latin typeface="Calibri"/>
                <a:ea typeface="Calibri"/>
                <a:cs typeface="Calibri"/>
                <a:sym typeface="Calibri"/>
              </a:rPr>
              <a:t>Pitch - </a:t>
            </a:r>
            <a:r>
              <a:rPr lang="en-US" sz="3000" b="1" i="0" u="none" strike="noStrike" cap="none">
                <a:solidFill>
                  <a:schemeClr val="lt1"/>
                </a:solidFill>
                <a:latin typeface="Arimo"/>
                <a:ea typeface="Arimo"/>
                <a:cs typeface="Arimo"/>
                <a:sym typeface="Arimo"/>
              </a:rPr>
              <a:t>𝛳</a:t>
            </a:r>
            <a:r>
              <a:rPr lang="en-US" sz="3000" b="0" i="0" u="none" strike="noStrike" cap="none">
                <a:solidFill>
                  <a:schemeClr val="lt1"/>
                </a:solidFill>
                <a:latin typeface="Arimo"/>
                <a:ea typeface="Arimo"/>
                <a:cs typeface="Arimo"/>
                <a:sym typeface="Arimo"/>
              </a:rPr>
              <a:t> </a:t>
            </a:r>
            <a:endParaRPr sz="4300" b="0" i="0" u="none" strike="noStrike" cap="none">
              <a:solidFill>
                <a:schemeClr val="lt1"/>
              </a:solidFill>
              <a:latin typeface="Calibri"/>
              <a:ea typeface="Calibri"/>
              <a:cs typeface="Calibri"/>
              <a:sym typeface="Calibri"/>
            </a:endParaRPr>
          </a:p>
        </p:txBody>
      </p:sp>
      <p:sp>
        <p:nvSpPr>
          <p:cNvPr id="186" name="Google Shape;186;p7"/>
          <p:cNvSpPr txBox="1"/>
          <p:nvPr/>
        </p:nvSpPr>
        <p:spPr>
          <a:xfrm>
            <a:off x="11540600" y="8253425"/>
            <a:ext cx="3567300" cy="912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300"/>
              <a:buFont typeface="Arial"/>
              <a:buNone/>
            </a:pPr>
            <a:r>
              <a:rPr lang="en-US" sz="4300" b="0" i="0" u="none" strike="noStrike" cap="none">
                <a:solidFill>
                  <a:schemeClr val="lt1"/>
                </a:solidFill>
                <a:latin typeface="Calibri"/>
                <a:ea typeface="Calibri"/>
                <a:cs typeface="Calibri"/>
                <a:sym typeface="Calibri"/>
              </a:rPr>
              <a:t>Yaw - </a:t>
            </a:r>
            <a:r>
              <a:rPr lang="en-US" sz="3000" b="0" i="0" u="none" strike="noStrike" cap="none">
                <a:solidFill>
                  <a:schemeClr val="lt1"/>
                </a:solidFill>
                <a:latin typeface="Arimo"/>
                <a:ea typeface="Arimo"/>
                <a:cs typeface="Arimo"/>
                <a:sym typeface="Arimo"/>
              </a:rPr>
              <a:t>𝚿</a:t>
            </a:r>
            <a:endParaRPr sz="4300" b="0" i="0" u="none" strike="noStrike" cap="none">
              <a:solidFill>
                <a:schemeClr val="lt1"/>
              </a:solidFill>
              <a:latin typeface="Calibri"/>
              <a:ea typeface="Calibri"/>
              <a:cs typeface="Calibri"/>
              <a:sym typeface="Calibri"/>
            </a:endParaRPr>
          </a:p>
        </p:txBody>
      </p:sp>
      <p:sp>
        <p:nvSpPr>
          <p:cNvPr id="187" name="Google Shape;187;p7"/>
          <p:cNvSpPr txBox="1"/>
          <p:nvPr/>
        </p:nvSpPr>
        <p:spPr>
          <a:xfrm>
            <a:off x="11540600" y="3123450"/>
            <a:ext cx="3567300" cy="912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300"/>
              <a:buFont typeface="Arial"/>
              <a:buNone/>
            </a:pPr>
            <a:r>
              <a:rPr lang="en-US" sz="4300" b="0" i="0" u="none" strike="noStrike" cap="none">
                <a:solidFill>
                  <a:schemeClr val="lt1"/>
                </a:solidFill>
                <a:latin typeface="Calibri"/>
                <a:ea typeface="Calibri"/>
                <a:cs typeface="Calibri"/>
                <a:sym typeface="Calibri"/>
              </a:rPr>
              <a:t>Roll - </a:t>
            </a:r>
            <a:r>
              <a:rPr lang="en-US" sz="3000" b="1" i="0" u="none" strike="noStrike" cap="none">
                <a:solidFill>
                  <a:schemeClr val="lt1"/>
                </a:solidFill>
                <a:latin typeface="Arimo"/>
                <a:ea typeface="Arimo"/>
                <a:cs typeface="Arimo"/>
                <a:sym typeface="Arimo"/>
              </a:rPr>
              <a:t>Φ</a:t>
            </a:r>
            <a:r>
              <a:rPr lang="en-US" sz="3000" b="0" i="0" u="none" strike="noStrike" cap="none">
                <a:solidFill>
                  <a:schemeClr val="lt1"/>
                </a:solidFill>
                <a:latin typeface="Arimo"/>
                <a:ea typeface="Arimo"/>
                <a:cs typeface="Arimo"/>
                <a:sym typeface="Arimo"/>
              </a:rPr>
              <a:t> </a:t>
            </a:r>
            <a:endParaRPr sz="4300" b="0" i="0" u="none" strike="noStrike" cap="none">
              <a:solidFill>
                <a:schemeClr val="lt1"/>
              </a:solidFill>
              <a:latin typeface="Calibri"/>
              <a:ea typeface="Calibri"/>
              <a:cs typeface="Calibri"/>
              <a:sym typeface="Calibri"/>
            </a:endParaRPr>
          </a:p>
        </p:txBody>
      </p:sp>
      <p:sp>
        <p:nvSpPr>
          <p:cNvPr id="189" name="Google Shape;189;p7"/>
          <p:cNvSpPr txBox="1"/>
          <p:nvPr/>
        </p:nvSpPr>
        <p:spPr>
          <a:xfrm>
            <a:off x="1691199" y="1197089"/>
            <a:ext cx="3855300" cy="77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solidFill>
                  <a:schemeClr val="dk1"/>
                </a:solidFill>
                <a:latin typeface="Calibri"/>
                <a:ea typeface="Calibri"/>
                <a:cs typeface="Calibri"/>
                <a:sym typeface="Calibri"/>
              </a:rPr>
              <a:t>Without Disturbance</a:t>
            </a:r>
            <a:endParaRPr sz="3200"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48E3908B-5980-CF56-1916-AA3C0BAA9670}"/>
              </a:ext>
            </a:extLst>
          </p:cNvPr>
          <p:cNvPicPr>
            <a:picLocks noChangeAspect="1"/>
          </p:cNvPicPr>
          <p:nvPr/>
        </p:nvPicPr>
        <p:blipFill rotWithShape="1">
          <a:blip r:embed="rId3"/>
          <a:srcRect t="3466"/>
          <a:stretch/>
        </p:blipFill>
        <p:spPr>
          <a:xfrm>
            <a:off x="133453" y="2061606"/>
            <a:ext cx="18021094" cy="793299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911</Words>
  <Application>Microsoft Office PowerPoint</Application>
  <PresentationFormat>Custom</PresentationFormat>
  <Paragraphs>111</Paragraphs>
  <Slides>19</Slides>
  <Notes>19</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Roboto Condensed SemiBold</vt:lpstr>
      <vt:lpstr>Arial</vt:lpstr>
      <vt:lpstr>Arimo</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Nilesh</cp:lastModifiedBy>
  <cp:revision>3</cp:revision>
  <dcterms:modified xsi:type="dcterms:W3CDTF">2023-12-05T15:35:50Z</dcterms:modified>
</cp:coreProperties>
</file>